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60" r:id="rId2"/>
    <p:sldId id="258" r:id="rId3"/>
    <p:sldId id="257" r:id="rId4"/>
    <p:sldId id="261" r:id="rId5"/>
    <p:sldId id="262" r:id="rId6"/>
    <p:sldId id="267" r:id="rId7"/>
    <p:sldId id="263" r:id="rId8"/>
    <p:sldId id="264" r:id="rId9"/>
    <p:sldId id="269" r:id="rId10"/>
    <p:sldId id="270" r:id="rId11"/>
    <p:sldId id="271" r:id="rId12"/>
    <p:sldId id="265" r:id="rId13"/>
    <p:sldId id="266" r:id="rId14"/>
    <p:sldId id="268" r:id="rId15"/>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FF5050"/>
    <a:srgbClr val="FFFF99"/>
    <a:srgbClr val="FFFFCC"/>
    <a:srgbClr val="333399"/>
    <a:srgbClr val="666699"/>
    <a:srgbClr val="FF0066"/>
    <a:srgbClr val="0099FF"/>
    <a:srgbClr val="0033CC"/>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994D204-F4A2-463D-AEED-8A34BE261F8F}" type="doc">
      <dgm:prSet loTypeId="urn:microsoft.com/office/officeart/2005/8/layout/default" loCatId="list" qsTypeId="urn:microsoft.com/office/officeart/2005/8/quickstyle/simple3" qsCatId="simple" csTypeId="urn:microsoft.com/office/officeart/2005/8/colors/colorful4" csCatId="colorful" phldr="1"/>
      <dgm:spPr/>
      <dgm:t>
        <a:bodyPr/>
        <a:lstStyle/>
        <a:p>
          <a:endParaRPr lang="es-EC"/>
        </a:p>
      </dgm:t>
    </dgm:pt>
    <dgm:pt modelId="{03373B8E-FB0E-4A08-8C85-89DE1D366108}">
      <dgm:prSet phldrT="[Texto]" custT="1"/>
      <dgm:spPr/>
      <dgm:t>
        <a:bodyPr/>
        <a:lstStyle/>
        <a:p>
          <a:r>
            <a:rPr lang="es-EC" sz="2400" dirty="0" smtClean="0"/>
            <a:t>DEFINICIÓN</a:t>
          </a:r>
          <a:endParaRPr lang="es-EC" sz="2400" dirty="0"/>
        </a:p>
      </dgm:t>
    </dgm:pt>
    <dgm:pt modelId="{9DECE9C3-C66C-4232-AD84-3510550BF85B}" type="parTrans" cxnId="{064A2DF8-CAB8-4AB3-B16F-B93D49CAF844}">
      <dgm:prSet/>
      <dgm:spPr/>
      <dgm:t>
        <a:bodyPr/>
        <a:lstStyle/>
        <a:p>
          <a:endParaRPr lang="es-EC" sz="2400"/>
        </a:p>
      </dgm:t>
    </dgm:pt>
    <dgm:pt modelId="{0A0C575A-7902-4213-A76F-93899800F6CC}" type="sibTrans" cxnId="{064A2DF8-CAB8-4AB3-B16F-B93D49CAF844}">
      <dgm:prSet/>
      <dgm:spPr/>
      <dgm:t>
        <a:bodyPr/>
        <a:lstStyle/>
        <a:p>
          <a:endParaRPr lang="es-EC" sz="2400"/>
        </a:p>
      </dgm:t>
    </dgm:pt>
    <dgm:pt modelId="{04A08250-27FA-44B9-A6A3-8494CDDC531D}">
      <dgm:prSet phldrT="[Texto]" custT="1"/>
      <dgm:spPr/>
      <dgm:t>
        <a:bodyPr/>
        <a:lstStyle/>
        <a:p>
          <a:r>
            <a:rPr lang="es-EC" sz="2400" dirty="0" smtClean="0"/>
            <a:t>IMPORTANCIA</a:t>
          </a:r>
          <a:endParaRPr lang="es-EC" sz="2400" dirty="0"/>
        </a:p>
      </dgm:t>
    </dgm:pt>
    <dgm:pt modelId="{52B384EA-0058-4D67-973A-ABFC572F7FC2}" type="parTrans" cxnId="{9FD7A095-19CC-4BA0-A817-CBDD2BAB89C0}">
      <dgm:prSet/>
      <dgm:spPr/>
      <dgm:t>
        <a:bodyPr/>
        <a:lstStyle/>
        <a:p>
          <a:endParaRPr lang="es-EC" sz="2400"/>
        </a:p>
      </dgm:t>
    </dgm:pt>
    <dgm:pt modelId="{D3B461E0-9C9D-46D8-9E83-1E1C546BDA16}" type="sibTrans" cxnId="{9FD7A095-19CC-4BA0-A817-CBDD2BAB89C0}">
      <dgm:prSet/>
      <dgm:spPr/>
      <dgm:t>
        <a:bodyPr/>
        <a:lstStyle/>
        <a:p>
          <a:endParaRPr lang="es-EC" sz="2400"/>
        </a:p>
      </dgm:t>
    </dgm:pt>
    <dgm:pt modelId="{C98B434C-656E-4266-98CA-0C910D810A0F}">
      <dgm:prSet phldrT="[Texto]" custT="1"/>
      <dgm:spPr/>
      <dgm:t>
        <a:bodyPr/>
        <a:lstStyle/>
        <a:p>
          <a:r>
            <a:rPr lang="es-EC" sz="2400" dirty="0" smtClean="0"/>
            <a:t>FUNCIONES</a:t>
          </a:r>
          <a:endParaRPr lang="es-EC" sz="2400" dirty="0"/>
        </a:p>
      </dgm:t>
    </dgm:pt>
    <dgm:pt modelId="{73DD030B-1EED-43D3-8991-2379F21259E8}" type="parTrans" cxnId="{5D15CE21-84AA-45DB-8087-C6DD7B2EA49E}">
      <dgm:prSet/>
      <dgm:spPr/>
      <dgm:t>
        <a:bodyPr/>
        <a:lstStyle/>
        <a:p>
          <a:endParaRPr lang="es-EC" sz="2400"/>
        </a:p>
      </dgm:t>
    </dgm:pt>
    <dgm:pt modelId="{2A337EDD-D6F8-4835-9DAB-F988F28669F7}" type="sibTrans" cxnId="{5D15CE21-84AA-45DB-8087-C6DD7B2EA49E}">
      <dgm:prSet/>
      <dgm:spPr/>
      <dgm:t>
        <a:bodyPr/>
        <a:lstStyle/>
        <a:p>
          <a:endParaRPr lang="es-EC" sz="2400"/>
        </a:p>
      </dgm:t>
    </dgm:pt>
    <dgm:pt modelId="{C8C57473-BC82-40C8-AAC1-1AE1AD2617DB}">
      <dgm:prSet phldrT="[Texto]" custT="1"/>
      <dgm:spPr/>
      <dgm:t>
        <a:bodyPr/>
        <a:lstStyle/>
        <a:p>
          <a:r>
            <a:rPr lang="es-EC" sz="2400" dirty="0" smtClean="0"/>
            <a:t>CLASIFICACIÓN</a:t>
          </a:r>
          <a:endParaRPr lang="es-EC" sz="2400" dirty="0"/>
        </a:p>
      </dgm:t>
    </dgm:pt>
    <dgm:pt modelId="{63ED49E4-28CE-45D7-85BF-E788EEBC32B8}" type="parTrans" cxnId="{5FABD698-D2CD-4DCE-A6FE-3BE663C42AFF}">
      <dgm:prSet/>
      <dgm:spPr/>
      <dgm:t>
        <a:bodyPr/>
        <a:lstStyle/>
        <a:p>
          <a:endParaRPr lang="es-EC" sz="2400"/>
        </a:p>
      </dgm:t>
    </dgm:pt>
    <dgm:pt modelId="{1DEEE985-FD05-4F50-9EEA-DF7238BBC8BE}" type="sibTrans" cxnId="{5FABD698-D2CD-4DCE-A6FE-3BE663C42AFF}">
      <dgm:prSet/>
      <dgm:spPr/>
      <dgm:t>
        <a:bodyPr/>
        <a:lstStyle/>
        <a:p>
          <a:endParaRPr lang="es-EC" sz="2400"/>
        </a:p>
      </dgm:t>
    </dgm:pt>
    <dgm:pt modelId="{8B63DD35-07C8-4999-AF00-08238BAD7483}">
      <dgm:prSet custT="1"/>
      <dgm:spPr/>
      <dgm:t>
        <a:bodyPr/>
        <a:lstStyle/>
        <a:p>
          <a:r>
            <a:rPr lang="es-EC" sz="2400" dirty="0" smtClean="0"/>
            <a:t>FINALIDAD</a:t>
          </a:r>
          <a:endParaRPr lang="es-EC" sz="2400" dirty="0"/>
        </a:p>
      </dgm:t>
    </dgm:pt>
    <dgm:pt modelId="{FEE6717C-AF74-4BD9-BD5D-507BD90C4E13}" type="parTrans" cxnId="{E978C307-6B42-4A77-8DE2-16CB42C2E1B3}">
      <dgm:prSet/>
      <dgm:spPr/>
      <dgm:t>
        <a:bodyPr/>
        <a:lstStyle/>
        <a:p>
          <a:endParaRPr lang="es-EC" sz="2400"/>
        </a:p>
      </dgm:t>
    </dgm:pt>
    <dgm:pt modelId="{6E166B0D-31DE-489E-9DA3-1C3A66C01AC5}" type="sibTrans" cxnId="{E978C307-6B42-4A77-8DE2-16CB42C2E1B3}">
      <dgm:prSet/>
      <dgm:spPr/>
      <dgm:t>
        <a:bodyPr/>
        <a:lstStyle/>
        <a:p>
          <a:endParaRPr lang="es-EC" sz="2400"/>
        </a:p>
      </dgm:t>
    </dgm:pt>
    <dgm:pt modelId="{5198C08F-6119-48AF-A985-53D005642ED9}" type="pres">
      <dgm:prSet presAssocID="{A994D204-F4A2-463D-AEED-8A34BE261F8F}" presName="diagram" presStyleCnt="0">
        <dgm:presLayoutVars>
          <dgm:dir/>
          <dgm:resizeHandles val="exact"/>
        </dgm:presLayoutVars>
      </dgm:prSet>
      <dgm:spPr/>
      <dgm:t>
        <a:bodyPr/>
        <a:lstStyle/>
        <a:p>
          <a:endParaRPr lang="es-EC"/>
        </a:p>
      </dgm:t>
    </dgm:pt>
    <dgm:pt modelId="{BC991329-5A2D-463D-B5AE-5CE4A705B144}" type="pres">
      <dgm:prSet presAssocID="{03373B8E-FB0E-4A08-8C85-89DE1D366108}" presName="node" presStyleLbl="node1" presStyleIdx="0" presStyleCnt="5">
        <dgm:presLayoutVars>
          <dgm:bulletEnabled val="1"/>
        </dgm:presLayoutVars>
      </dgm:prSet>
      <dgm:spPr/>
      <dgm:t>
        <a:bodyPr/>
        <a:lstStyle/>
        <a:p>
          <a:endParaRPr lang="es-EC"/>
        </a:p>
      </dgm:t>
    </dgm:pt>
    <dgm:pt modelId="{96CA288D-5050-4B30-968E-ECB431187575}" type="pres">
      <dgm:prSet presAssocID="{0A0C575A-7902-4213-A76F-93899800F6CC}" presName="sibTrans" presStyleCnt="0"/>
      <dgm:spPr/>
      <dgm:t>
        <a:bodyPr/>
        <a:lstStyle/>
        <a:p>
          <a:endParaRPr lang="es-ES"/>
        </a:p>
      </dgm:t>
    </dgm:pt>
    <dgm:pt modelId="{CF0CB5ED-13F7-49F3-A25A-ED575E3C4EF6}" type="pres">
      <dgm:prSet presAssocID="{04A08250-27FA-44B9-A6A3-8494CDDC531D}" presName="node" presStyleLbl="node1" presStyleIdx="1" presStyleCnt="5">
        <dgm:presLayoutVars>
          <dgm:bulletEnabled val="1"/>
        </dgm:presLayoutVars>
      </dgm:prSet>
      <dgm:spPr/>
      <dgm:t>
        <a:bodyPr/>
        <a:lstStyle/>
        <a:p>
          <a:endParaRPr lang="es-EC"/>
        </a:p>
      </dgm:t>
    </dgm:pt>
    <dgm:pt modelId="{BAF15733-8585-40C4-84AD-C335F3344787}" type="pres">
      <dgm:prSet presAssocID="{D3B461E0-9C9D-46D8-9E83-1E1C546BDA16}" presName="sibTrans" presStyleCnt="0"/>
      <dgm:spPr/>
      <dgm:t>
        <a:bodyPr/>
        <a:lstStyle/>
        <a:p>
          <a:endParaRPr lang="es-ES"/>
        </a:p>
      </dgm:t>
    </dgm:pt>
    <dgm:pt modelId="{B80BBCC4-93DE-45FD-A275-35F9AAF026C0}" type="pres">
      <dgm:prSet presAssocID="{C98B434C-656E-4266-98CA-0C910D810A0F}" presName="node" presStyleLbl="node1" presStyleIdx="2" presStyleCnt="5">
        <dgm:presLayoutVars>
          <dgm:bulletEnabled val="1"/>
        </dgm:presLayoutVars>
      </dgm:prSet>
      <dgm:spPr/>
      <dgm:t>
        <a:bodyPr/>
        <a:lstStyle/>
        <a:p>
          <a:endParaRPr lang="es-EC"/>
        </a:p>
      </dgm:t>
    </dgm:pt>
    <dgm:pt modelId="{D07A0FF6-1E3C-4F94-B6F5-178594BC6AB2}" type="pres">
      <dgm:prSet presAssocID="{2A337EDD-D6F8-4835-9DAB-F988F28669F7}" presName="sibTrans" presStyleCnt="0"/>
      <dgm:spPr/>
      <dgm:t>
        <a:bodyPr/>
        <a:lstStyle/>
        <a:p>
          <a:endParaRPr lang="es-ES"/>
        </a:p>
      </dgm:t>
    </dgm:pt>
    <dgm:pt modelId="{AC71E281-2F5C-4C45-9917-7B2271B5D623}" type="pres">
      <dgm:prSet presAssocID="{8B63DD35-07C8-4999-AF00-08238BAD7483}" presName="node" presStyleLbl="node1" presStyleIdx="3" presStyleCnt="5">
        <dgm:presLayoutVars>
          <dgm:bulletEnabled val="1"/>
        </dgm:presLayoutVars>
      </dgm:prSet>
      <dgm:spPr/>
      <dgm:t>
        <a:bodyPr/>
        <a:lstStyle/>
        <a:p>
          <a:endParaRPr lang="es-EC"/>
        </a:p>
      </dgm:t>
    </dgm:pt>
    <dgm:pt modelId="{E1CB7C1D-C9D8-4788-95E2-B39FD6F6DE51}" type="pres">
      <dgm:prSet presAssocID="{6E166B0D-31DE-489E-9DA3-1C3A66C01AC5}" presName="sibTrans" presStyleCnt="0"/>
      <dgm:spPr/>
      <dgm:t>
        <a:bodyPr/>
        <a:lstStyle/>
        <a:p>
          <a:endParaRPr lang="es-ES"/>
        </a:p>
      </dgm:t>
    </dgm:pt>
    <dgm:pt modelId="{CD73A628-3595-499E-B3FA-3340D7D78413}" type="pres">
      <dgm:prSet presAssocID="{C8C57473-BC82-40C8-AAC1-1AE1AD2617DB}" presName="node" presStyleLbl="node1" presStyleIdx="4" presStyleCnt="5">
        <dgm:presLayoutVars>
          <dgm:bulletEnabled val="1"/>
        </dgm:presLayoutVars>
      </dgm:prSet>
      <dgm:spPr/>
      <dgm:t>
        <a:bodyPr/>
        <a:lstStyle/>
        <a:p>
          <a:endParaRPr lang="es-EC"/>
        </a:p>
      </dgm:t>
    </dgm:pt>
  </dgm:ptLst>
  <dgm:cxnLst>
    <dgm:cxn modelId="{9FD7A095-19CC-4BA0-A817-CBDD2BAB89C0}" srcId="{A994D204-F4A2-463D-AEED-8A34BE261F8F}" destId="{04A08250-27FA-44B9-A6A3-8494CDDC531D}" srcOrd="1" destOrd="0" parTransId="{52B384EA-0058-4D67-973A-ABFC572F7FC2}" sibTransId="{D3B461E0-9C9D-46D8-9E83-1E1C546BDA16}"/>
    <dgm:cxn modelId="{E978C307-6B42-4A77-8DE2-16CB42C2E1B3}" srcId="{A994D204-F4A2-463D-AEED-8A34BE261F8F}" destId="{8B63DD35-07C8-4999-AF00-08238BAD7483}" srcOrd="3" destOrd="0" parTransId="{FEE6717C-AF74-4BD9-BD5D-507BD90C4E13}" sibTransId="{6E166B0D-31DE-489E-9DA3-1C3A66C01AC5}"/>
    <dgm:cxn modelId="{F5C7A7A2-4709-4229-907F-39857D2BDA62}" type="presOf" srcId="{04A08250-27FA-44B9-A6A3-8494CDDC531D}" destId="{CF0CB5ED-13F7-49F3-A25A-ED575E3C4EF6}" srcOrd="0" destOrd="0" presId="urn:microsoft.com/office/officeart/2005/8/layout/default"/>
    <dgm:cxn modelId="{03DC427C-7250-45D7-B972-88BA237D9131}" type="presOf" srcId="{03373B8E-FB0E-4A08-8C85-89DE1D366108}" destId="{BC991329-5A2D-463D-B5AE-5CE4A705B144}" srcOrd="0" destOrd="0" presId="urn:microsoft.com/office/officeart/2005/8/layout/default"/>
    <dgm:cxn modelId="{E3C1CD2B-D587-4547-913A-35821E7D4AFA}" type="presOf" srcId="{C98B434C-656E-4266-98CA-0C910D810A0F}" destId="{B80BBCC4-93DE-45FD-A275-35F9AAF026C0}" srcOrd="0" destOrd="0" presId="urn:microsoft.com/office/officeart/2005/8/layout/default"/>
    <dgm:cxn modelId="{064A2DF8-CAB8-4AB3-B16F-B93D49CAF844}" srcId="{A994D204-F4A2-463D-AEED-8A34BE261F8F}" destId="{03373B8E-FB0E-4A08-8C85-89DE1D366108}" srcOrd="0" destOrd="0" parTransId="{9DECE9C3-C66C-4232-AD84-3510550BF85B}" sibTransId="{0A0C575A-7902-4213-A76F-93899800F6CC}"/>
    <dgm:cxn modelId="{5D15CE21-84AA-45DB-8087-C6DD7B2EA49E}" srcId="{A994D204-F4A2-463D-AEED-8A34BE261F8F}" destId="{C98B434C-656E-4266-98CA-0C910D810A0F}" srcOrd="2" destOrd="0" parTransId="{73DD030B-1EED-43D3-8991-2379F21259E8}" sibTransId="{2A337EDD-D6F8-4835-9DAB-F988F28669F7}"/>
    <dgm:cxn modelId="{10C38604-E3FA-42D4-BA77-85D2266D5A55}" type="presOf" srcId="{8B63DD35-07C8-4999-AF00-08238BAD7483}" destId="{AC71E281-2F5C-4C45-9917-7B2271B5D623}" srcOrd="0" destOrd="0" presId="urn:microsoft.com/office/officeart/2005/8/layout/default"/>
    <dgm:cxn modelId="{D71D1AE1-D57F-40C9-9234-B091020427DA}" type="presOf" srcId="{A994D204-F4A2-463D-AEED-8A34BE261F8F}" destId="{5198C08F-6119-48AF-A985-53D005642ED9}" srcOrd="0" destOrd="0" presId="urn:microsoft.com/office/officeart/2005/8/layout/default"/>
    <dgm:cxn modelId="{5F96E095-DCD2-4BB6-A24D-0A8CEA314D3B}" type="presOf" srcId="{C8C57473-BC82-40C8-AAC1-1AE1AD2617DB}" destId="{CD73A628-3595-499E-B3FA-3340D7D78413}" srcOrd="0" destOrd="0" presId="urn:microsoft.com/office/officeart/2005/8/layout/default"/>
    <dgm:cxn modelId="{5FABD698-D2CD-4DCE-A6FE-3BE663C42AFF}" srcId="{A994D204-F4A2-463D-AEED-8A34BE261F8F}" destId="{C8C57473-BC82-40C8-AAC1-1AE1AD2617DB}" srcOrd="4" destOrd="0" parTransId="{63ED49E4-28CE-45D7-85BF-E788EEBC32B8}" sibTransId="{1DEEE985-FD05-4F50-9EEA-DF7238BBC8BE}"/>
    <dgm:cxn modelId="{07CFA243-4E78-4258-8259-B2CF25BF362D}" type="presParOf" srcId="{5198C08F-6119-48AF-A985-53D005642ED9}" destId="{BC991329-5A2D-463D-B5AE-5CE4A705B144}" srcOrd="0" destOrd="0" presId="urn:microsoft.com/office/officeart/2005/8/layout/default"/>
    <dgm:cxn modelId="{173A5D7F-729F-4318-8B44-2E5EEAC4B5F0}" type="presParOf" srcId="{5198C08F-6119-48AF-A985-53D005642ED9}" destId="{96CA288D-5050-4B30-968E-ECB431187575}" srcOrd="1" destOrd="0" presId="urn:microsoft.com/office/officeart/2005/8/layout/default"/>
    <dgm:cxn modelId="{6F4081CF-3007-4E90-91D5-22CD9927DE1A}" type="presParOf" srcId="{5198C08F-6119-48AF-A985-53D005642ED9}" destId="{CF0CB5ED-13F7-49F3-A25A-ED575E3C4EF6}" srcOrd="2" destOrd="0" presId="urn:microsoft.com/office/officeart/2005/8/layout/default"/>
    <dgm:cxn modelId="{70E06AB7-6D2E-454F-A440-221F6628A473}" type="presParOf" srcId="{5198C08F-6119-48AF-A985-53D005642ED9}" destId="{BAF15733-8585-40C4-84AD-C335F3344787}" srcOrd="3" destOrd="0" presId="urn:microsoft.com/office/officeart/2005/8/layout/default"/>
    <dgm:cxn modelId="{E89C241E-AAD4-48E6-874A-FEFBE937483F}" type="presParOf" srcId="{5198C08F-6119-48AF-A985-53D005642ED9}" destId="{B80BBCC4-93DE-45FD-A275-35F9AAF026C0}" srcOrd="4" destOrd="0" presId="urn:microsoft.com/office/officeart/2005/8/layout/default"/>
    <dgm:cxn modelId="{C8698554-FA2E-43CF-AF29-D756BB1A3254}" type="presParOf" srcId="{5198C08F-6119-48AF-A985-53D005642ED9}" destId="{D07A0FF6-1E3C-4F94-B6F5-178594BC6AB2}" srcOrd="5" destOrd="0" presId="urn:microsoft.com/office/officeart/2005/8/layout/default"/>
    <dgm:cxn modelId="{C30B7860-440F-4DB1-A54F-BAC0E05BF6BF}" type="presParOf" srcId="{5198C08F-6119-48AF-A985-53D005642ED9}" destId="{AC71E281-2F5C-4C45-9917-7B2271B5D623}" srcOrd="6" destOrd="0" presId="urn:microsoft.com/office/officeart/2005/8/layout/default"/>
    <dgm:cxn modelId="{46A3E00C-4558-418F-9318-C351D9FD02A8}" type="presParOf" srcId="{5198C08F-6119-48AF-A985-53D005642ED9}" destId="{E1CB7C1D-C9D8-4788-95E2-B39FD6F6DE51}" srcOrd="7" destOrd="0" presId="urn:microsoft.com/office/officeart/2005/8/layout/default"/>
    <dgm:cxn modelId="{2C4E0CB3-7B89-4BE0-9697-AACFD64A1AA9}" type="presParOf" srcId="{5198C08F-6119-48AF-A985-53D005642ED9}" destId="{CD73A628-3595-499E-B3FA-3340D7D78413}" srcOrd="8" destOrd="0" presId="urn:microsoft.com/office/officeart/2005/8/layout/default"/>
  </dgm:cxnLst>
  <dgm:bg/>
  <dgm:whole/>
</dgm:dataModel>
</file>

<file path=ppt/diagrams/data2.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accent3_3" csCatId="accent3" phldr="1"/>
      <dgm:spPr/>
      <dgm:t>
        <a:bodyPr/>
        <a:lstStyle/>
        <a:p>
          <a:endParaRPr lang="es-EC"/>
        </a:p>
      </dgm:t>
    </dgm:pt>
    <dgm:pt modelId="{86CFD259-4729-4CF9-861E-B87BD2168BC3}">
      <dgm:prSet phldrT="[Texto]" custT="1"/>
      <dgm:spPr/>
      <dgm:t>
        <a:bodyPr/>
        <a:lstStyle/>
        <a:p>
          <a:r>
            <a:rPr lang="es-EC" sz="3000" dirty="0" smtClean="0"/>
            <a:t>Primario</a:t>
          </a:r>
          <a:endParaRPr lang="es-EC" sz="3000" dirty="0"/>
        </a:p>
      </dgm:t>
    </dgm:pt>
    <dgm:pt modelId="{0023E1A9-E51B-4328-ABA6-D1724EC0A32F}" type="parTrans" cxnId="{BA48C413-C9A3-489B-81EF-7CF042BD4419}">
      <dgm:prSet/>
      <dgm:spPr/>
      <dgm:t>
        <a:bodyPr/>
        <a:lstStyle/>
        <a:p>
          <a:endParaRPr lang="es-EC"/>
        </a:p>
      </dgm:t>
    </dgm:pt>
    <dgm:pt modelId="{ECAFFF09-D01A-4E63-8A50-84A72B83161D}" type="sibTrans" cxnId="{BA48C413-C9A3-489B-81EF-7CF042BD4419}">
      <dgm:prSet/>
      <dgm:spPr/>
      <dgm:t>
        <a:bodyPr/>
        <a:lstStyle/>
        <a:p>
          <a:endParaRPr lang="es-EC"/>
        </a:p>
      </dgm:t>
    </dgm:pt>
    <dgm:pt modelId="{D417CFB0-D250-4140-803C-CEDC4730CDC7}">
      <dgm:prSet phldrT="[Texto]" custT="1"/>
      <dgm:spPr/>
      <dgm:t>
        <a:bodyPr/>
        <a:lstStyle/>
        <a:p>
          <a:pPr algn="ctr"/>
          <a:r>
            <a:rPr lang="es-EC" sz="3000" dirty="0" smtClean="0"/>
            <a:t>Secundario</a:t>
          </a:r>
          <a:endParaRPr lang="es-EC" sz="3000" dirty="0"/>
        </a:p>
      </dgm:t>
    </dgm:pt>
    <dgm:pt modelId="{F9142189-F8E9-4A71-9E27-1A16C7B76901}" type="parTrans" cxnId="{ECC64207-58A5-477B-91C3-C47AA86888DD}">
      <dgm:prSet/>
      <dgm:spPr/>
      <dgm:t>
        <a:bodyPr/>
        <a:lstStyle/>
        <a:p>
          <a:endParaRPr lang="es-EC"/>
        </a:p>
      </dgm:t>
    </dgm:pt>
    <dgm:pt modelId="{079998D4-325D-40E7-8C5C-AF355E5275C8}" type="sibTrans" cxnId="{ECC64207-58A5-477B-91C3-C47AA86888DD}">
      <dgm:prSet/>
      <dgm:spPr/>
      <dgm:t>
        <a:bodyPr/>
        <a:lstStyle/>
        <a:p>
          <a:endParaRPr lang="es-EC"/>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S"/>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S"/>
        </a:p>
      </dgm:t>
    </dgm:pt>
    <dgm:pt modelId="{12692DAC-3449-459C-B8D2-6D7F9076FC7D}" type="pres">
      <dgm:prSet presAssocID="{ECAFFF09-D01A-4E63-8A50-84A72B83161D}" presName="sibTrans" presStyleCnt="0"/>
      <dgm:spPr/>
      <dgm:t>
        <a:bodyPr/>
        <a:lstStyle/>
        <a:p>
          <a:endParaRPr lang="es-ES"/>
        </a:p>
      </dgm:t>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S"/>
        </a:p>
      </dgm:t>
    </dgm:pt>
  </dgm:ptLst>
  <dgm:cxnLst>
    <dgm:cxn modelId="{ECC64207-58A5-477B-91C3-C47AA86888DD}" srcId="{F339637F-80BE-4FA3-8670-006EF28B43C3}" destId="{D417CFB0-D250-4140-803C-CEDC4730CDC7}" srcOrd="1" destOrd="0" parTransId="{F9142189-F8E9-4A71-9E27-1A16C7B76901}" sibTransId="{079998D4-325D-40E7-8C5C-AF355E5275C8}"/>
    <dgm:cxn modelId="{4983CA84-2857-4D62-9031-FAA97E58C9FB}" type="presOf" srcId="{D417CFB0-D250-4140-803C-CEDC4730CDC7}" destId="{05495FB8-C15F-4964-B4D2-4564735ABDCC}" srcOrd="0" destOrd="0" presId="urn:microsoft.com/office/officeart/2005/8/layout/default"/>
    <dgm:cxn modelId="{348A49D9-B253-42FE-9B8D-B271FCA718B5}" type="presOf" srcId="{86CFD259-4729-4CF9-861E-B87BD2168BC3}" destId="{D7726601-E274-4743-9635-BFDB8F749A18}" srcOrd="0" destOrd="0" presId="urn:microsoft.com/office/officeart/2005/8/layout/default"/>
    <dgm:cxn modelId="{E1E5517D-C41B-483E-8C38-580A14C1A4B5}" type="presOf" srcId="{F339637F-80BE-4FA3-8670-006EF28B43C3}" destId="{9305AE90-89FE-4740-A8AA-528AE04053DD}"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7E2B8E94-482C-41CF-B282-59412018A7D7}" type="presParOf" srcId="{9305AE90-89FE-4740-A8AA-528AE04053DD}" destId="{D7726601-E274-4743-9635-BFDB8F749A18}" srcOrd="0" destOrd="0" presId="urn:microsoft.com/office/officeart/2005/8/layout/default"/>
    <dgm:cxn modelId="{77507914-C3BE-43D6-8C97-5F6C90780B88}" type="presParOf" srcId="{9305AE90-89FE-4740-A8AA-528AE04053DD}" destId="{12692DAC-3449-459C-B8D2-6D7F9076FC7D}" srcOrd="1" destOrd="0" presId="urn:microsoft.com/office/officeart/2005/8/layout/default"/>
    <dgm:cxn modelId="{E2ACDEE9-1E25-4168-9483-F4112574D2B5}" type="presParOf" srcId="{9305AE90-89FE-4740-A8AA-528AE04053DD}" destId="{05495FB8-C15F-4964-B4D2-4564735ABDCC}" srcOrd="2" destOrd="0" presId="urn:microsoft.com/office/officeart/2005/8/layout/default"/>
  </dgm:cxnLst>
  <dgm:bg/>
  <dgm:whole/>
</dgm:dataModel>
</file>

<file path=ppt/diagrams/data3.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4" csCatId="colorful" phldr="1"/>
      <dgm:spPr/>
      <dgm:t>
        <a:bodyPr/>
        <a:lstStyle/>
        <a:p>
          <a:endParaRPr lang="es-EC"/>
        </a:p>
      </dgm:t>
    </dgm:pt>
    <dgm:pt modelId="{86CFD259-4729-4CF9-861E-B87BD2168BC3}">
      <dgm:prSet phldrT="[Texto]" custT="1"/>
      <dgm:spPr/>
      <dgm:t>
        <a:bodyPr/>
        <a:lstStyle/>
        <a:p>
          <a:r>
            <a:rPr lang="es-ES" sz="2800" b="0" dirty="0" smtClean="0"/>
            <a:t>Mercados Monetario o Dinerario </a:t>
          </a:r>
          <a:endParaRPr lang="es-EC" sz="2800" b="0"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S" sz="2800" b="0" dirty="0" smtClean="0"/>
            <a:t>Mercado de Capitales</a:t>
          </a:r>
          <a:endParaRPr lang="es-EC" sz="2800" b="0"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S"/>
        </a:p>
      </dgm:t>
    </dgm:pt>
    <dgm:pt modelId="{D7726601-E274-4743-9635-BFDB8F749A18}" type="pres">
      <dgm:prSet presAssocID="{86CFD259-4729-4CF9-861E-B87BD2168BC3}" presName="node" presStyleLbl="node1" presStyleIdx="0" presStyleCnt="2" custScaleY="9610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t>
        <a:bodyPr/>
        <a:lstStyle/>
        <a:p>
          <a:endParaRPr lang="es-ES"/>
        </a:p>
      </dgm:t>
    </dgm:pt>
    <dgm:pt modelId="{05495FB8-C15F-4964-B4D2-4564735ABDCC}" type="pres">
      <dgm:prSet presAssocID="{D417CFB0-D250-4140-803C-CEDC4730CDC7}" presName="node" presStyleLbl="node1" presStyleIdx="1" presStyleCnt="2" custScaleY="9610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FE95CCD1-92A7-484A-8EFA-F4787FCD22FE}" type="presOf" srcId="{D417CFB0-D250-4140-803C-CEDC4730CDC7}" destId="{05495FB8-C15F-4964-B4D2-4564735ABDCC}" srcOrd="0" destOrd="0" presId="urn:microsoft.com/office/officeart/2005/8/layout/default"/>
    <dgm:cxn modelId="{B5E90476-13F2-4C13-9E56-F11C8DBE453F}" type="presOf" srcId="{86CFD259-4729-4CF9-861E-B87BD2168BC3}" destId="{D7726601-E274-4743-9635-BFDB8F749A18}"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DB765C56-0542-4080-824F-7351A4874CC1}" type="presOf" srcId="{F339637F-80BE-4FA3-8670-006EF28B43C3}" destId="{9305AE90-89FE-4740-A8AA-528AE04053DD}" srcOrd="0" destOrd="0" presId="urn:microsoft.com/office/officeart/2005/8/layout/default"/>
    <dgm:cxn modelId="{5E13D678-9637-4F98-8E20-B91A4C8213EF}" type="presParOf" srcId="{9305AE90-89FE-4740-A8AA-528AE04053DD}" destId="{D7726601-E274-4743-9635-BFDB8F749A18}" srcOrd="0" destOrd="0" presId="urn:microsoft.com/office/officeart/2005/8/layout/default"/>
    <dgm:cxn modelId="{2DFC3EA7-5EE8-4593-9536-FEA0462934C0}" type="presParOf" srcId="{9305AE90-89FE-4740-A8AA-528AE04053DD}" destId="{12692DAC-3449-459C-B8D2-6D7F9076FC7D}" srcOrd="1" destOrd="0" presId="urn:microsoft.com/office/officeart/2005/8/layout/default"/>
    <dgm:cxn modelId="{BA8DB739-0A59-4DCD-A46D-5CE121F61559}" type="presParOf" srcId="{9305AE90-89FE-4740-A8AA-528AE04053DD}" destId="{05495FB8-C15F-4964-B4D2-4564735ABDCC}" srcOrd="2" destOrd="0" presId="urn:microsoft.com/office/officeart/2005/8/layout/default"/>
  </dgm:cxnLst>
  <dgm:bg/>
  <dgm:whole/>
</dgm:dataModel>
</file>

<file path=ppt/diagrams/data4.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4" csCatId="colorful" phldr="1"/>
      <dgm:spPr/>
      <dgm:t>
        <a:bodyPr/>
        <a:lstStyle/>
        <a:p>
          <a:endParaRPr lang="es-EC"/>
        </a:p>
      </dgm:t>
    </dgm:pt>
    <dgm:pt modelId="{86CFD259-4729-4CF9-861E-B87BD2168BC3}">
      <dgm:prSet phldrT="[Texto]" custT="1"/>
      <dgm:spPr/>
      <dgm:t>
        <a:bodyPr/>
        <a:lstStyle/>
        <a:p>
          <a:r>
            <a:rPr lang="es-EC" sz="2800" b="0" dirty="0" smtClean="0"/>
            <a:t>Intermediación Financiera</a:t>
          </a:r>
          <a:endParaRPr lang="es-EC" sz="2800" b="0"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C" sz="2800" b="0" dirty="0" smtClean="0"/>
            <a:t>Desintermediación Financiera</a:t>
          </a:r>
          <a:endParaRPr lang="es-EC" sz="2800" b="0"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S"/>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t>
        <a:bodyPr/>
        <a:lstStyle/>
        <a:p>
          <a:endParaRPr lang="es-ES"/>
        </a:p>
      </dgm:t>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8B4249B6-E46D-4754-943D-ADE0AF0F9B68}" type="presOf" srcId="{F339637F-80BE-4FA3-8670-006EF28B43C3}" destId="{9305AE90-89FE-4740-A8AA-528AE04053DD}" srcOrd="0" destOrd="0" presId="urn:microsoft.com/office/officeart/2005/8/layout/default"/>
    <dgm:cxn modelId="{BF3E8863-9197-4B46-AAF9-A4FA032810B1}" type="presOf" srcId="{86CFD259-4729-4CF9-861E-B87BD2168BC3}" destId="{D7726601-E274-4743-9635-BFDB8F749A18}" srcOrd="0" destOrd="0" presId="urn:microsoft.com/office/officeart/2005/8/layout/default"/>
    <dgm:cxn modelId="{F92D7F77-2E1D-4C98-9EC1-F0E6E57E6773}" type="presOf" srcId="{D417CFB0-D250-4140-803C-CEDC4730CDC7}" destId="{05495FB8-C15F-4964-B4D2-4564735ABDCC}"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00B9F55A-F082-4E1D-A892-6A8D47459011}" type="presParOf" srcId="{9305AE90-89FE-4740-A8AA-528AE04053DD}" destId="{D7726601-E274-4743-9635-BFDB8F749A18}" srcOrd="0" destOrd="0" presId="urn:microsoft.com/office/officeart/2005/8/layout/default"/>
    <dgm:cxn modelId="{7132A71C-F0E9-4D04-870B-F943BA0EE792}" type="presParOf" srcId="{9305AE90-89FE-4740-A8AA-528AE04053DD}" destId="{12692DAC-3449-459C-B8D2-6D7F9076FC7D}" srcOrd="1" destOrd="0" presId="urn:microsoft.com/office/officeart/2005/8/layout/default"/>
    <dgm:cxn modelId="{50A9ACEB-41CB-47FF-A3F6-C5C78CB1DE87}" type="presParOf" srcId="{9305AE90-89FE-4740-A8AA-528AE04053DD}" destId="{05495FB8-C15F-4964-B4D2-4564735ABDCC}" srcOrd="2" destOrd="0" presId="urn:microsoft.com/office/officeart/2005/8/layout/default"/>
  </dgm:cxnLst>
  <dgm:bg/>
  <dgm:whole/>
</dgm:dataModel>
</file>

<file path=ppt/diagrams/data5.xml><?xml version="1.0" encoding="utf-8"?>
<dgm:dataModel xmlns:dgm="http://schemas.openxmlformats.org/drawingml/2006/diagram" xmlns:a="http://schemas.openxmlformats.org/drawingml/2006/main">
  <dgm:ptLst>
    <dgm:pt modelId="{F339637F-80BE-4FA3-8670-006EF28B43C3}" type="doc">
      <dgm:prSet loTypeId="urn:microsoft.com/office/officeart/2005/8/layout/default" loCatId="list" qsTypeId="urn:microsoft.com/office/officeart/2005/8/quickstyle/simple3" qsCatId="simple" csTypeId="urn:microsoft.com/office/officeart/2005/8/colors/colorful3" csCatId="colorful" phldr="1"/>
      <dgm:spPr/>
      <dgm:t>
        <a:bodyPr/>
        <a:lstStyle/>
        <a:p>
          <a:endParaRPr lang="es-EC"/>
        </a:p>
      </dgm:t>
    </dgm:pt>
    <dgm:pt modelId="{86CFD259-4729-4CF9-861E-B87BD2168BC3}">
      <dgm:prSet phldrT="[Texto]" custT="1"/>
      <dgm:spPr/>
      <dgm:t>
        <a:bodyPr/>
        <a:lstStyle/>
        <a:p>
          <a:r>
            <a:rPr lang="es-EC" sz="2800" b="0" dirty="0" smtClean="0"/>
            <a:t>Mercado Nacional</a:t>
          </a:r>
          <a:endParaRPr lang="es-EC" sz="2800" b="0" dirty="0"/>
        </a:p>
      </dgm:t>
    </dgm:pt>
    <dgm:pt modelId="{0023E1A9-E51B-4328-ABA6-D1724EC0A32F}" type="parTrans" cxnId="{BA48C413-C9A3-489B-81EF-7CF042BD4419}">
      <dgm:prSet/>
      <dgm:spPr/>
      <dgm:t>
        <a:bodyPr/>
        <a:lstStyle/>
        <a:p>
          <a:endParaRPr lang="es-EC" sz="2800" b="1"/>
        </a:p>
      </dgm:t>
    </dgm:pt>
    <dgm:pt modelId="{ECAFFF09-D01A-4E63-8A50-84A72B83161D}" type="sibTrans" cxnId="{BA48C413-C9A3-489B-81EF-7CF042BD4419}">
      <dgm:prSet/>
      <dgm:spPr/>
      <dgm:t>
        <a:bodyPr/>
        <a:lstStyle/>
        <a:p>
          <a:endParaRPr lang="es-EC" sz="2800" b="1"/>
        </a:p>
      </dgm:t>
    </dgm:pt>
    <dgm:pt modelId="{D417CFB0-D250-4140-803C-CEDC4730CDC7}">
      <dgm:prSet phldrT="[Texto]" custT="1"/>
      <dgm:spPr/>
      <dgm:t>
        <a:bodyPr/>
        <a:lstStyle/>
        <a:p>
          <a:r>
            <a:rPr lang="es-EC" sz="2800" b="0" dirty="0" smtClean="0"/>
            <a:t>Mercado Internacional</a:t>
          </a:r>
          <a:endParaRPr lang="es-EC" sz="2800" b="0" dirty="0"/>
        </a:p>
      </dgm:t>
    </dgm:pt>
    <dgm:pt modelId="{F9142189-F8E9-4A71-9E27-1A16C7B76901}" type="parTrans" cxnId="{ECC64207-58A5-477B-91C3-C47AA86888DD}">
      <dgm:prSet/>
      <dgm:spPr/>
      <dgm:t>
        <a:bodyPr/>
        <a:lstStyle/>
        <a:p>
          <a:endParaRPr lang="es-EC" sz="2800" b="1"/>
        </a:p>
      </dgm:t>
    </dgm:pt>
    <dgm:pt modelId="{079998D4-325D-40E7-8C5C-AF355E5275C8}" type="sibTrans" cxnId="{ECC64207-58A5-477B-91C3-C47AA86888DD}">
      <dgm:prSet/>
      <dgm:spPr/>
      <dgm:t>
        <a:bodyPr/>
        <a:lstStyle/>
        <a:p>
          <a:endParaRPr lang="es-EC" sz="2800" b="1"/>
        </a:p>
      </dgm:t>
    </dgm:pt>
    <dgm:pt modelId="{9305AE90-89FE-4740-A8AA-528AE04053DD}" type="pres">
      <dgm:prSet presAssocID="{F339637F-80BE-4FA3-8670-006EF28B43C3}" presName="diagram" presStyleCnt="0">
        <dgm:presLayoutVars>
          <dgm:dir/>
          <dgm:resizeHandles val="exact"/>
        </dgm:presLayoutVars>
      </dgm:prSet>
      <dgm:spPr/>
      <dgm:t>
        <a:bodyPr/>
        <a:lstStyle/>
        <a:p>
          <a:endParaRPr lang="es-ES"/>
        </a:p>
      </dgm:t>
    </dgm:pt>
    <dgm:pt modelId="{D7726601-E274-4743-9635-BFDB8F749A18}" type="pres">
      <dgm:prSet presAssocID="{86CFD259-4729-4CF9-861E-B87BD2168BC3}" presName="node" presStyleLbl="node1" presStyleIdx="0" presStyleCnt="2">
        <dgm:presLayoutVars>
          <dgm:bulletEnabled val="1"/>
        </dgm:presLayoutVars>
      </dgm:prSet>
      <dgm:spPr/>
      <dgm:t>
        <a:bodyPr/>
        <a:lstStyle/>
        <a:p>
          <a:endParaRPr lang="es-EC"/>
        </a:p>
      </dgm:t>
    </dgm:pt>
    <dgm:pt modelId="{12692DAC-3449-459C-B8D2-6D7F9076FC7D}" type="pres">
      <dgm:prSet presAssocID="{ECAFFF09-D01A-4E63-8A50-84A72B83161D}" presName="sibTrans" presStyleCnt="0"/>
      <dgm:spPr/>
    </dgm:pt>
    <dgm:pt modelId="{05495FB8-C15F-4964-B4D2-4564735ABDCC}" type="pres">
      <dgm:prSet presAssocID="{D417CFB0-D250-4140-803C-CEDC4730CDC7}" presName="node" presStyleLbl="node1" presStyleIdx="1" presStyleCnt="2">
        <dgm:presLayoutVars>
          <dgm:bulletEnabled val="1"/>
        </dgm:presLayoutVars>
      </dgm:prSet>
      <dgm:spPr/>
      <dgm:t>
        <a:bodyPr/>
        <a:lstStyle/>
        <a:p>
          <a:endParaRPr lang="es-EC"/>
        </a:p>
      </dgm:t>
    </dgm:pt>
  </dgm:ptLst>
  <dgm:cxnLst>
    <dgm:cxn modelId="{ECC64207-58A5-477B-91C3-C47AA86888DD}" srcId="{F339637F-80BE-4FA3-8670-006EF28B43C3}" destId="{D417CFB0-D250-4140-803C-CEDC4730CDC7}" srcOrd="1" destOrd="0" parTransId="{F9142189-F8E9-4A71-9E27-1A16C7B76901}" sibTransId="{079998D4-325D-40E7-8C5C-AF355E5275C8}"/>
    <dgm:cxn modelId="{F8016631-92E7-49B1-82AA-803057AF480A}" type="presOf" srcId="{F339637F-80BE-4FA3-8670-006EF28B43C3}" destId="{9305AE90-89FE-4740-A8AA-528AE04053DD}" srcOrd="0" destOrd="0" presId="urn:microsoft.com/office/officeart/2005/8/layout/default"/>
    <dgm:cxn modelId="{836A2C25-6FE5-46D2-AEBE-873A7CBDB19C}" type="presOf" srcId="{86CFD259-4729-4CF9-861E-B87BD2168BC3}" destId="{D7726601-E274-4743-9635-BFDB8F749A18}" srcOrd="0" destOrd="0" presId="urn:microsoft.com/office/officeart/2005/8/layout/default"/>
    <dgm:cxn modelId="{BA48C413-C9A3-489B-81EF-7CF042BD4419}" srcId="{F339637F-80BE-4FA3-8670-006EF28B43C3}" destId="{86CFD259-4729-4CF9-861E-B87BD2168BC3}" srcOrd="0" destOrd="0" parTransId="{0023E1A9-E51B-4328-ABA6-D1724EC0A32F}" sibTransId="{ECAFFF09-D01A-4E63-8A50-84A72B83161D}"/>
    <dgm:cxn modelId="{AD801F5A-A264-4A08-A73B-559A0659EDDC}" type="presOf" srcId="{D417CFB0-D250-4140-803C-CEDC4730CDC7}" destId="{05495FB8-C15F-4964-B4D2-4564735ABDCC}" srcOrd="0" destOrd="0" presId="urn:microsoft.com/office/officeart/2005/8/layout/default"/>
    <dgm:cxn modelId="{206F628F-0E41-495D-B47C-930B0AF92E00}" type="presParOf" srcId="{9305AE90-89FE-4740-A8AA-528AE04053DD}" destId="{D7726601-E274-4743-9635-BFDB8F749A18}" srcOrd="0" destOrd="0" presId="urn:microsoft.com/office/officeart/2005/8/layout/default"/>
    <dgm:cxn modelId="{46CA25C9-CB18-43F7-BD10-1459BE3899BC}" type="presParOf" srcId="{9305AE90-89FE-4740-A8AA-528AE04053DD}" destId="{12692DAC-3449-459C-B8D2-6D7F9076FC7D}" srcOrd="1" destOrd="0" presId="urn:microsoft.com/office/officeart/2005/8/layout/default"/>
    <dgm:cxn modelId="{899F72D9-CB26-4A63-8D58-F57EE790683C}" type="presParOf" srcId="{9305AE90-89FE-4740-A8AA-528AE04053DD}" destId="{05495FB8-C15F-4964-B4D2-4564735ABDCC}" srcOrd="2" destOrd="0" presId="urn:microsoft.com/office/officeart/2005/8/layout/default"/>
  </dgm:cxnLst>
  <dgm:bg/>
  <dgm:whole/>
</dgm:dataModel>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6AD0F2FF-74D2-403C-BF6F-5C44C9FC02B6}" type="datetimeFigureOut">
              <a:rPr lang="es-EC" smtClean="0"/>
              <a:pPr/>
              <a:t>01/01/2002</a:t>
            </a:fld>
            <a:endParaRPr lang="es-EC"/>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EC"/>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transition>
    <p:wheel spokes="8"/>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5" name="4 Marcador de pie de página"/>
          <p:cNvSpPr>
            <a:spLocks noGrp="1"/>
          </p:cNvSpPr>
          <p:nvPr>
            <p:ph type="ftr" sz="quarter" idx="11"/>
          </p:nvPr>
        </p:nvSpPr>
        <p:spPr/>
        <p:txBody>
          <a:bodyPr/>
          <a:lstStyle>
            <a:extLst/>
          </a:lstStyle>
          <a:p>
            <a:endParaRPr lang="es-EC"/>
          </a:p>
        </p:txBody>
      </p:sp>
      <p:sp>
        <p:nvSpPr>
          <p:cNvPr id="6" name="5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8" name="7 Marcador de pie de página"/>
          <p:cNvSpPr>
            <a:spLocks noGrp="1"/>
          </p:cNvSpPr>
          <p:nvPr>
            <p:ph type="ftr" sz="quarter" idx="11"/>
          </p:nvPr>
        </p:nvSpPr>
        <p:spPr/>
        <p:txBody>
          <a:bodyPr/>
          <a:lstStyle>
            <a:extLst/>
          </a:lstStyle>
          <a:p>
            <a:endParaRPr lang="es-EC"/>
          </a:p>
        </p:txBody>
      </p:sp>
      <p:sp>
        <p:nvSpPr>
          <p:cNvPr id="9" name="8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overrideClrMapping bg1="lt1" tx1="dk1" bg2="lt2" tx2="dk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4" name="3 Marcador de pie de página"/>
          <p:cNvSpPr>
            <a:spLocks noGrp="1"/>
          </p:cNvSpPr>
          <p:nvPr>
            <p:ph type="ftr" sz="quarter" idx="11"/>
          </p:nvPr>
        </p:nvSpPr>
        <p:spPr/>
        <p:txBody>
          <a:bodyPr/>
          <a:lstStyle>
            <a:extLst/>
          </a:lstStyle>
          <a:p>
            <a:endParaRPr lang="es-EC"/>
          </a:p>
        </p:txBody>
      </p:sp>
      <p:sp>
        <p:nvSpPr>
          <p:cNvPr id="5" name="4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6AD0F2FF-74D2-403C-BF6F-5C44C9FC02B6}" type="datetimeFigureOut">
              <a:rPr lang="es-EC" smtClean="0"/>
              <a:pPr/>
              <a:t>01/01/2002</a:t>
            </a:fld>
            <a:endParaRPr lang="es-EC"/>
          </a:p>
        </p:txBody>
      </p:sp>
      <p:sp>
        <p:nvSpPr>
          <p:cNvPr id="3" name="2 Marcador de pie de página"/>
          <p:cNvSpPr>
            <a:spLocks noGrp="1"/>
          </p:cNvSpPr>
          <p:nvPr>
            <p:ph type="ftr" sz="quarter" idx="11"/>
          </p:nvPr>
        </p:nvSpPr>
        <p:spPr/>
        <p:txBody>
          <a:bodyPr/>
          <a:lstStyle>
            <a:extLst/>
          </a:lstStyle>
          <a:p>
            <a:endParaRPr lang="es-EC"/>
          </a:p>
        </p:txBody>
      </p:sp>
      <p:sp>
        <p:nvSpPr>
          <p:cNvPr id="4" name="3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masterClrMapping/>
  </p:clrMapOvr>
  <p:transition>
    <p:wheel spokes="8"/>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6AD0F2FF-74D2-403C-BF6F-5C44C9FC02B6}" type="datetimeFigureOut">
              <a:rPr lang="es-EC" smtClean="0"/>
              <a:pPr/>
              <a:t>01/01/2002</a:t>
            </a:fld>
            <a:endParaRPr lang="es-EC"/>
          </a:p>
        </p:txBody>
      </p:sp>
      <p:sp>
        <p:nvSpPr>
          <p:cNvPr id="6" name="5 Marcador de pie de página"/>
          <p:cNvSpPr>
            <a:spLocks noGrp="1"/>
          </p:cNvSpPr>
          <p:nvPr>
            <p:ph type="ftr" sz="quarter" idx="11"/>
          </p:nvPr>
        </p:nvSpPr>
        <p:spPr/>
        <p:txBody>
          <a:bodyPr/>
          <a:lstStyle>
            <a:extLst/>
          </a:lstStyle>
          <a:p>
            <a:endParaRPr lang="es-EC"/>
          </a:p>
        </p:txBody>
      </p:sp>
      <p:sp>
        <p:nvSpPr>
          <p:cNvPr id="7" name="6 Marcador de número de diapositiva"/>
          <p:cNvSpPr>
            <a:spLocks noGrp="1"/>
          </p:cNvSpPr>
          <p:nvPr>
            <p:ph type="sldNum" sz="quarter" idx="12"/>
          </p:nvPr>
        </p:nvSpPr>
        <p:spPr/>
        <p:txBody>
          <a:bodyPr/>
          <a:lstStyle>
            <a:extLst/>
          </a:lstStyle>
          <a:p>
            <a:fld id="{C40AFCD9-EA9D-435A-B25C-57C6DAB1241A}" type="slidenum">
              <a:rPr lang="es-EC" smtClean="0"/>
              <a:pPr/>
              <a:t>‹Nº›</a:t>
            </a:fld>
            <a:endParaRPr lang="es-EC"/>
          </a:p>
        </p:txBody>
      </p:sp>
    </p:spTree>
  </p:cSld>
  <p:clrMapOvr>
    <a:overrideClrMapping bg1="lt1" tx1="dk1" bg2="lt2" tx2="dk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6AD0F2FF-74D2-403C-BF6F-5C44C9FC02B6}" type="datetimeFigureOut">
              <a:rPr lang="es-EC" smtClean="0"/>
              <a:pPr/>
              <a:t>01/01/2002</a:t>
            </a:fld>
            <a:endParaRPr lang="es-EC"/>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C"/>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C40AFCD9-EA9D-435A-B25C-57C6DAB1241A}" type="slidenum">
              <a:rPr lang="es-EC" smtClean="0"/>
              <a:pPr/>
              <a:t>‹Nº›</a:t>
            </a:fld>
            <a:endParaRPr lang="es-EC"/>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AD0F2FF-74D2-403C-BF6F-5C44C9FC02B6}" type="datetimeFigureOut">
              <a:rPr lang="es-EC" smtClean="0"/>
              <a:pPr/>
              <a:t>01/01/2002</a:t>
            </a:fld>
            <a:endParaRPr lang="es-EC"/>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EC"/>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40AFCD9-EA9D-435A-B25C-57C6DAB1241A}" type="slidenum">
              <a:rPr lang="es-EC" smtClean="0"/>
              <a:pPr/>
              <a:t>‹Nº›</a:t>
            </a:fld>
            <a:endParaRPr lang="es-EC"/>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wheel spokes="8"/>
  </p:transition>
  <p:timing>
    <p:tnLst>
      <p:par>
        <p:cTn id="1" dur="indefinite" restart="never" nodeType="tmRoot"/>
      </p:par>
    </p:tnLst>
  </p:timing>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google.com.ec/imgres?q=imagenes+de+los+mercados+financieros&amp;um=1&amp;hl=es&amp;sa=N&amp;biw=1280&amp;bih=629&amp;tbm=isch&amp;tbnid=EafhOI9a_VaDkM:&amp;imgrefurl=http://www.revistafusion.com/201108072200/Nacional/Tema/ique-son-los-mercados-financieros-y-la-especulacion-financiera.htm&amp;docid=PQENVKCnL_S-BM&amp;imgurl=http://www.revistafusion.com/images/2011/08/negocios-mundiales.jpg&amp;w=396&amp;h=262&amp;ei=FaiJUO-9ApOC8QTQ7YHoDA&amp;zoom=1&amp;iact=hc&amp;vpx=466&amp;vpy=268&amp;dur=2355&amp;hovh=183&amp;hovw=276&amp;tx=146&amp;ty=80&amp;sig=117686600276933465926&amp;page=2&amp;tbnh=138&amp;tbnw=181&amp;start=18&amp;ndsp=24&amp;ved=1t:429,r:14,s:18,i:17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google.com.ec/imgres?q=imagenes+de+los+mercados+financieros&amp;um=1&amp;hl=es&amp;sa=N&amp;biw=1280&amp;bih=629&amp;tbm=isch&amp;tbnid=5OZ0m-ebLy1ZyM:&amp;imgrefurl=http://www.gestion.org/gfinanciera/mercados-financieros/los-mercados-financieros/&amp;docid=TbTs8aIw9Cn2XM&amp;imgurl=http://www.gestion.org/wp-content/uploads/2011/04/gestion045.jpg&amp;w=400&amp;h=300&amp;ei=FaiJUO-9ApOC8QTQ7YHoDA&amp;zoom=1&amp;iact=hc&amp;vpx=949&amp;vpy=298&amp;dur=5351&amp;hovh=194&amp;hovw=259&amp;tx=117&amp;ty=153&amp;sig=117686600276933465926&amp;page=1&amp;tbnh=139&amp;tbnw=186&amp;start=0&amp;ndsp=18&amp;ved=1t:429,r:11,s:0,i:10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ec/imgres?q=FUNCIONES+mercados+financieros&amp;start=90&amp;um=1&amp;hl=es&amp;biw=1280&amp;bih=629&amp;tbm=isch&amp;tbnid=2iXlX3giuTv_YM:&amp;imgrefurl=http://www.comerciodedivisas.com/tema/preguntas-frecuentes/&amp;docid=3OpHY5e2-nf3SM&amp;imgurl=http://www.comerciodedivisas.com/images/como-comprar-divisas-online-233x200.jpg&amp;w=233&amp;h=200&amp;ei=3L-JUKvALI-88wSk4oGgCQ&amp;zoom=1&amp;iact=hc&amp;vpx=373&amp;vpy=266&amp;dur=734&amp;hovh=160&amp;hovw=186&amp;tx=97&amp;ty=95&amp;sig=117686600276933465926&amp;page=5&amp;tbnh=149&amp;tbnw=186&amp;ndsp=24&amp;ved=1t:429,r:13,s:90,i:4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ec/imgres?q=FINALIDAD+mercados+financieros&amp;start=114&amp;um=1&amp;hl=es&amp;biw=1280&amp;bih=629&amp;tbm=isch&amp;tbnid=tH5qcFNVfqHy-M:&amp;imgrefurl=http://www.finanzzas.com/category/inversion/mercados-financieros&amp;docid=CQJxY3FwWSlROM&amp;imgurl=http://www.finanzzas.com/wp-content/uploads/Competencia-de-Mercado.jpg&amp;w=601&amp;h=345&amp;ei=DcGJUIbfCYvm8QTDh4HYBg&amp;zoom=1&amp;iact=hc&amp;vpx=518&amp;vpy=192&amp;dur=624&amp;hovh=170&amp;hovw=296&amp;tx=174&amp;ty=80&amp;sig=117686600276933465926&amp;page=6&amp;tbnh=131&amp;tbnw=267&amp;ndsp=23&amp;ved=1t:429,r:8,s:114,i:108" TargetMode="Externa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8.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hyperlink" Target="http://www.google.com.ec/imgres?q=mercados+financieros&amp;start=426&amp;um=1&amp;hl=es&amp;biw=1280&amp;bih=629&amp;tbm=isch&amp;tbnid=SukeOHHNRSBhPM:&amp;imgrefurl=http://www.adrformacion.com/cursos/financier/leccion1/tutorial4.html&amp;docid=RzXPb6gNIbMA5M&amp;imgurl=http://www.adrformacion.com/udsimg/financier/1/image0103.gif&amp;w=253&amp;h=205&amp;ei=-76JUL-UKYLm8gS6pYGgAQ&amp;zoom=1&amp;iact=hc&amp;vpx=133&amp;vpy=329&amp;dur=531&amp;hovh=164&amp;hovw=202&amp;tx=96&amp;ty=96&amp;sig=117686600276933465926&amp;page=19&amp;tbnh=140&amp;tbnw=152&amp;ndsp=24&amp;ved=1t:429,r:6,s:426,i:105" TargetMode="Externa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500042"/>
            <a:ext cx="8229600" cy="5786478"/>
          </a:xfrm>
        </p:spPr>
        <p:txBody>
          <a:bodyPr>
            <a:normAutofit/>
          </a:bodyPr>
          <a:lstStyle/>
          <a:p>
            <a:pPr algn="ctr">
              <a:buNone/>
            </a:pPr>
            <a:r>
              <a:rPr lang="es-EC" sz="2800" dirty="0" smtClean="0">
                <a:latin typeface="Times New Roman" pitchFamily="18" charset="0"/>
                <a:cs typeface="Times New Roman" pitchFamily="18" charset="0"/>
              </a:rPr>
              <a:t>Universidad Regional Autónoma de los Andes </a:t>
            </a:r>
            <a:br>
              <a:rPr lang="es-EC" sz="2800" dirty="0" smtClean="0">
                <a:latin typeface="Times New Roman" pitchFamily="18" charset="0"/>
                <a:cs typeface="Times New Roman" pitchFamily="18" charset="0"/>
              </a:rPr>
            </a:br>
            <a:r>
              <a:rPr lang="es-EC" sz="2800" dirty="0" smtClean="0">
                <a:latin typeface="Times New Roman" pitchFamily="18" charset="0"/>
                <a:cs typeface="Times New Roman" pitchFamily="18" charset="0"/>
              </a:rPr>
              <a:t>“UNIANDES”</a:t>
            </a:r>
            <a:r>
              <a:rPr lang="es-EC" sz="2400" dirty="0" smtClean="0">
                <a:latin typeface="Times New Roman" pitchFamily="18" charset="0"/>
                <a:cs typeface="Times New Roman" pitchFamily="18" charset="0"/>
              </a:rPr>
              <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
            </a:r>
            <a:br>
              <a:rPr lang="es-EC" sz="2400" dirty="0" smtClean="0">
                <a:latin typeface="Times New Roman" pitchFamily="18" charset="0"/>
                <a:cs typeface="Times New Roman" pitchFamily="18" charset="0"/>
              </a:rPr>
            </a:br>
            <a:endParaRPr lang="es-EC" sz="2400" dirty="0" smtClean="0">
              <a:latin typeface="Times New Roman" pitchFamily="18" charset="0"/>
              <a:cs typeface="Times New Roman" pitchFamily="18" charset="0"/>
            </a:endParaRPr>
          </a:p>
          <a:p>
            <a:pPr algn="ctr">
              <a:buNone/>
            </a:pPr>
            <a:r>
              <a:rPr lang="es-EC" sz="2400" dirty="0" smtClean="0">
                <a:latin typeface="Times New Roman" pitchFamily="18" charset="0"/>
                <a:cs typeface="Times New Roman" pitchFamily="18" charset="0"/>
              </a:rPr>
              <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Facultad de Sistemas Mercantiles</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Contabilidad y Auditoría</a:t>
            </a:r>
            <a:br>
              <a:rPr lang="es-EC" sz="2400" dirty="0" smtClean="0">
                <a:latin typeface="Times New Roman" pitchFamily="18" charset="0"/>
                <a:cs typeface="Times New Roman" pitchFamily="18" charset="0"/>
              </a:rPr>
            </a:br>
            <a:r>
              <a:rPr lang="es-EC" sz="2400" b="1" dirty="0" smtClean="0">
                <a:latin typeface="Times New Roman" pitchFamily="18" charset="0"/>
                <a:cs typeface="Times New Roman" pitchFamily="18" charset="0"/>
              </a:rPr>
              <a:t>TEMA</a:t>
            </a:r>
            <a:r>
              <a:rPr lang="es-EC" sz="2400" dirty="0" smtClean="0">
                <a:latin typeface="Times New Roman" pitchFamily="18" charset="0"/>
                <a:cs typeface="Times New Roman" pitchFamily="18" charset="0"/>
              </a:rPr>
              <a:t>: </a:t>
            </a:r>
            <a:r>
              <a:rPr lang="es-EC" sz="2400" b="1" dirty="0" smtClean="0">
                <a:latin typeface="Times New Roman" pitchFamily="18" charset="0"/>
                <a:cs typeface="Times New Roman" pitchFamily="18" charset="0"/>
              </a:rPr>
              <a:t>MERCADOS FINANCIEROS</a:t>
            </a:r>
            <a:r>
              <a:rPr lang="es-EC" sz="2400" dirty="0" smtClean="0">
                <a:latin typeface="Times New Roman" pitchFamily="18" charset="0"/>
                <a:cs typeface="Times New Roman" pitchFamily="18" charset="0"/>
              </a:rPr>
              <a:t/>
            </a:r>
            <a:br>
              <a:rPr lang="es-EC" sz="2400" dirty="0" smtClean="0">
                <a:latin typeface="Times New Roman" pitchFamily="18" charset="0"/>
                <a:cs typeface="Times New Roman" pitchFamily="18" charset="0"/>
              </a:rPr>
            </a:br>
            <a:r>
              <a:rPr lang="es-EC" sz="2400" b="1" dirty="0" smtClean="0">
                <a:latin typeface="Times New Roman" pitchFamily="18" charset="0"/>
                <a:cs typeface="Times New Roman" pitchFamily="18" charset="0"/>
              </a:rPr>
              <a:t>Integrantes: </a:t>
            </a:r>
            <a:r>
              <a:rPr lang="es-EC" sz="2400" dirty="0" smtClean="0">
                <a:latin typeface="Times New Roman" pitchFamily="18" charset="0"/>
                <a:cs typeface="Times New Roman" pitchFamily="18" charset="0"/>
              </a:rPr>
              <a:t>Pozo </a:t>
            </a:r>
            <a:r>
              <a:rPr lang="es-EC" sz="2000" dirty="0" smtClean="0">
                <a:latin typeface="Times New Roman" pitchFamily="18" charset="0"/>
                <a:cs typeface="Times New Roman" pitchFamily="18" charset="0"/>
              </a:rPr>
              <a:t>Diana</a:t>
            </a:r>
            <a:r>
              <a:rPr lang="es-EC" sz="2400" dirty="0" smtClean="0">
                <a:latin typeface="Times New Roman" pitchFamily="18" charset="0"/>
                <a:cs typeface="Times New Roman" pitchFamily="18" charset="0"/>
              </a:rPr>
              <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		         </a:t>
            </a:r>
            <a:r>
              <a:rPr lang="es-EC" sz="2400" dirty="0" smtClean="0">
                <a:latin typeface="Times New Roman" pitchFamily="18" charset="0"/>
                <a:cs typeface="Times New Roman" pitchFamily="18" charset="0"/>
              </a:rPr>
              <a:t>Tello </a:t>
            </a:r>
            <a:r>
              <a:rPr lang="es-EC" sz="2400" dirty="0" smtClean="0">
                <a:latin typeface="Times New Roman" pitchFamily="18" charset="0"/>
                <a:cs typeface="Times New Roman" pitchFamily="18" charset="0"/>
              </a:rPr>
              <a:t>Verónica</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                                Vizcaíno Mariela</a:t>
            </a:r>
            <a:br>
              <a:rPr lang="es-EC" sz="2400" dirty="0" smtClean="0">
                <a:latin typeface="Times New Roman" pitchFamily="18" charset="0"/>
                <a:cs typeface="Times New Roman" pitchFamily="18" charset="0"/>
              </a:rPr>
            </a:br>
            <a:r>
              <a:rPr lang="es-EC" sz="2400" b="1" dirty="0" smtClean="0">
                <a:latin typeface="Times New Roman" pitchFamily="18" charset="0"/>
                <a:cs typeface="Times New Roman" pitchFamily="18" charset="0"/>
              </a:rPr>
              <a:t>Ing</a:t>
            </a:r>
            <a:r>
              <a:rPr lang="es-EC" sz="2400" dirty="0" smtClean="0">
                <a:latin typeface="Times New Roman" pitchFamily="18" charset="0"/>
                <a:cs typeface="Times New Roman" pitchFamily="18" charset="0"/>
              </a:rPr>
              <a:t>. Danny Sandoval</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Quinto Nivel</a:t>
            </a:r>
            <a:br>
              <a:rPr lang="es-EC" sz="2400" dirty="0" smtClean="0">
                <a:latin typeface="Times New Roman" pitchFamily="18" charset="0"/>
                <a:cs typeface="Times New Roman" pitchFamily="18" charset="0"/>
              </a:rPr>
            </a:br>
            <a:r>
              <a:rPr lang="es-EC" sz="2400" dirty="0" smtClean="0">
                <a:latin typeface="Times New Roman" pitchFamily="18" charset="0"/>
                <a:cs typeface="Times New Roman" pitchFamily="18" charset="0"/>
              </a:rPr>
              <a:t>2012</a:t>
            </a:r>
            <a:endParaRPr lang="es-EC" sz="2400" dirty="0"/>
          </a:p>
        </p:txBody>
      </p:sp>
      <p:pic>
        <p:nvPicPr>
          <p:cNvPr id="4" name="3 Imagen"/>
          <p:cNvPicPr/>
          <p:nvPr/>
        </p:nvPicPr>
        <p:blipFill>
          <a:blip r:embed="rId2"/>
          <a:srcRect/>
          <a:stretch>
            <a:fillRect/>
          </a:stretch>
        </p:blipFill>
        <p:spPr bwMode="auto">
          <a:xfrm>
            <a:off x="3857620" y="1500174"/>
            <a:ext cx="1785950" cy="1214446"/>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00034" y="1000108"/>
            <a:ext cx="8229600" cy="1143000"/>
          </a:xfrm>
        </p:spPr>
        <p:txBody>
          <a:bodyPr>
            <a:normAutofit/>
          </a:bodyPr>
          <a:lstStyle/>
          <a:p>
            <a:pPr algn="just"/>
            <a:r>
              <a:rPr lang="es-EC" sz="2200" dirty="0" smtClean="0">
                <a:solidFill>
                  <a:schemeClr val="tx1"/>
                </a:solidFill>
                <a:latin typeface="+mn-lt"/>
              </a:rPr>
              <a:t>3. DE ACUERDO AL INTERMEDIARIO </a:t>
            </a:r>
            <a:endParaRPr lang="es-EC" sz="2200" dirty="0">
              <a:solidFill>
                <a:schemeClr val="tx1"/>
              </a:solidFill>
              <a:latin typeface="+mn-lt"/>
            </a:endParaRPr>
          </a:p>
        </p:txBody>
      </p:sp>
      <p:graphicFrame>
        <p:nvGraphicFramePr>
          <p:cNvPr id="4" name="3 Marcador de contenido"/>
          <p:cNvGraphicFramePr>
            <a:graphicFrameLocks noGrp="1"/>
          </p:cNvGraphicFramePr>
          <p:nvPr>
            <p:ph idx="1"/>
          </p:nvPr>
        </p:nvGraphicFramePr>
        <p:xfrm>
          <a:off x="714348" y="1785926"/>
          <a:ext cx="7643866" cy="4162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00034" y="1214422"/>
            <a:ext cx="8229600" cy="1143000"/>
          </a:xfrm>
        </p:spPr>
        <p:txBody>
          <a:bodyPr>
            <a:normAutofit/>
          </a:bodyPr>
          <a:lstStyle/>
          <a:p>
            <a:pPr algn="just"/>
            <a:r>
              <a:rPr lang="es-EC" sz="2800" dirty="0" smtClean="0">
                <a:solidFill>
                  <a:schemeClr val="tx1"/>
                </a:solidFill>
                <a:effectLst/>
                <a:latin typeface="+mn-lt"/>
              </a:rPr>
              <a:t>4</a:t>
            </a:r>
            <a:r>
              <a:rPr lang="es-EC" sz="2200" dirty="0" smtClean="0">
                <a:solidFill>
                  <a:schemeClr val="tx1"/>
                </a:solidFill>
                <a:effectLst/>
                <a:latin typeface="+mn-lt"/>
              </a:rPr>
              <a:t>. INTEGRACIÓN DE LOS MERCADOS FINANCIEROS</a:t>
            </a:r>
            <a:endParaRPr lang="es-EC" sz="2200" dirty="0">
              <a:solidFill>
                <a:schemeClr val="tx1"/>
              </a:solidFill>
              <a:effectLst/>
              <a:latin typeface="+mn-lt"/>
            </a:endParaRPr>
          </a:p>
        </p:txBody>
      </p:sp>
      <p:graphicFrame>
        <p:nvGraphicFramePr>
          <p:cNvPr id="4" name="3 Marcador de contenido"/>
          <p:cNvGraphicFramePr>
            <a:graphicFrameLocks noGrp="1"/>
          </p:cNvGraphicFramePr>
          <p:nvPr>
            <p:ph idx="1"/>
          </p:nvPr>
        </p:nvGraphicFramePr>
        <p:xfrm>
          <a:off x="457200" y="2071678"/>
          <a:ext cx="8229600" cy="3214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8"/>
            <a:ext cx="7829576" cy="4305126"/>
          </a:xfrm>
        </p:spPr>
        <p:txBody>
          <a:bodyPr>
            <a:normAutofit fontScale="47500" lnSpcReduction="20000"/>
          </a:bodyPr>
          <a:lstStyle/>
          <a:p>
            <a:pPr lvl="0" algn="just">
              <a:lnSpc>
                <a:spcPct val="170000"/>
              </a:lnSpc>
            </a:pPr>
            <a:r>
              <a:rPr lang="es-ES" sz="4000" dirty="0" smtClean="0"/>
              <a:t>El buen funcionamiento mercado financiero es fundamental para el crecimiento de la economía de un país ya que es el medio que permite la asignación eficiente de capital al poner en contacto el ahorro y la inversión. </a:t>
            </a:r>
            <a:endParaRPr lang="es-EC" sz="4000" dirty="0" smtClean="0"/>
          </a:p>
          <a:p>
            <a:pPr lvl="0" algn="just">
              <a:lnSpc>
                <a:spcPct val="170000"/>
              </a:lnSpc>
            </a:pPr>
            <a:r>
              <a:rPr lang="es-ES" sz="4000" dirty="0" smtClean="0"/>
              <a:t>La finalidad del mercado financiero es poner en contacto ofertantes y demandantes de fondos, y determinar los precios justos de los diferentes activos financieros.</a:t>
            </a:r>
            <a:endParaRPr lang="es-EC" sz="4000" dirty="0" smtClean="0"/>
          </a:p>
          <a:p>
            <a:pPr lvl="0" algn="just">
              <a:lnSpc>
                <a:spcPct val="170000"/>
              </a:lnSpc>
            </a:pPr>
            <a:r>
              <a:rPr lang="es-ES" sz="4000" dirty="0" smtClean="0"/>
              <a:t>Los mercados primarios son los mercados en donde se comercializan por primera vez.</a:t>
            </a:r>
            <a:endParaRPr lang="es-EC" sz="4000" dirty="0" smtClean="0"/>
          </a:p>
          <a:p>
            <a:pPr>
              <a:buNone/>
            </a:pPr>
            <a:endParaRPr lang="es-EC" dirty="0"/>
          </a:p>
        </p:txBody>
      </p:sp>
      <p:sp>
        <p:nvSpPr>
          <p:cNvPr id="3" name="2 Título"/>
          <p:cNvSpPr>
            <a:spLocks noGrp="1"/>
          </p:cNvSpPr>
          <p:nvPr>
            <p:ph type="title"/>
          </p:nvPr>
        </p:nvSpPr>
        <p:spPr/>
        <p:txBody>
          <a:bodyPr>
            <a:normAutofit/>
          </a:bodyPr>
          <a:lstStyle/>
          <a:p>
            <a:pPr algn="ctr"/>
            <a:r>
              <a:rPr lang="es-EC" sz="3600" dirty="0" smtClean="0">
                <a:solidFill>
                  <a:schemeClr val="accent4"/>
                </a:solidFill>
                <a:latin typeface="Eras Bold ITC" pitchFamily="34" charset="0"/>
              </a:rPr>
              <a:t>CONCLUSIONES </a:t>
            </a:r>
            <a:endParaRPr lang="es-EC" sz="3600" dirty="0">
              <a:solidFill>
                <a:schemeClr val="accent4"/>
              </a:solidFill>
              <a:latin typeface="Eras Bold ITC" pitchFamily="34" charset="0"/>
            </a:endParaRPr>
          </a:p>
        </p:txBody>
      </p:sp>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714348" y="1481329"/>
            <a:ext cx="7786742" cy="4162249"/>
          </a:xfrm>
        </p:spPr>
        <p:txBody>
          <a:bodyPr>
            <a:normAutofit fontScale="85000" lnSpcReduction="10000"/>
          </a:bodyPr>
          <a:lstStyle/>
          <a:p>
            <a:pPr lvl="0" algn="just">
              <a:lnSpc>
                <a:spcPct val="160000"/>
              </a:lnSpc>
            </a:pPr>
            <a:r>
              <a:rPr lang="es-ES" sz="2600" dirty="0" smtClean="0"/>
              <a:t>Debe existir un buen manejo de los mercados financieros para poder incrementar el ahorro y la inversión.</a:t>
            </a:r>
            <a:r>
              <a:rPr lang="es-ES" sz="2600" b="1" dirty="0" smtClean="0"/>
              <a:t> </a:t>
            </a:r>
            <a:endParaRPr lang="es-EC" sz="2600" dirty="0" smtClean="0"/>
          </a:p>
          <a:p>
            <a:pPr lvl="0" algn="just">
              <a:lnSpc>
                <a:spcPct val="160000"/>
              </a:lnSpc>
            </a:pPr>
            <a:r>
              <a:rPr lang="es-ES" sz="2600" dirty="0" smtClean="0"/>
              <a:t>Es importante que existan ofertantes y demandantes de fondos para dar lugar al desarrollo de los mercados Financieros.</a:t>
            </a:r>
            <a:endParaRPr lang="es-EC" sz="2600" dirty="0" smtClean="0"/>
          </a:p>
          <a:p>
            <a:pPr lvl="0" algn="just">
              <a:lnSpc>
                <a:spcPct val="160000"/>
              </a:lnSpc>
            </a:pPr>
            <a:r>
              <a:rPr lang="es-ES" sz="2600" dirty="0" smtClean="0"/>
              <a:t>Es necesario que los mercados Financieros se planteen estrategias para el buen funcionamiento y así poder atraer a las instituciones financieras para tener mayor rentabilidad.</a:t>
            </a:r>
            <a:endParaRPr lang="es-EC" sz="2600" dirty="0" smtClean="0"/>
          </a:p>
          <a:p>
            <a:endParaRPr lang="es-EC" dirty="0"/>
          </a:p>
        </p:txBody>
      </p:sp>
      <p:sp>
        <p:nvSpPr>
          <p:cNvPr id="3" name="2 Título"/>
          <p:cNvSpPr>
            <a:spLocks noGrp="1"/>
          </p:cNvSpPr>
          <p:nvPr>
            <p:ph type="title"/>
          </p:nvPr>
        </p:nvSpPr>
        <p:spPr/>
        <p:txBody>
          <a:bodyPr>
            <a:normAutofit/>
          </a:bodyPr>
          <a:lstStyle/>
          <a:p>
            <a:pPr algn="ctr"/>
            <a:r>
              <a:rPr lang="es-EC" sz="3600" b="0" dirty="0" smtClean="0">
                <a:solidFill>
                  <a:schemeClr val="accent4"/>
                </a:solidFill>
                <a:latin typeface="Eras Bold ITC" pitchFamily="34" charset="0"/>
              </a:rPr>
              <a:t>RECOMENDACIONES</a:t>
            </a:r>
            <a:endParaRPr lang="es-EC" sz="3600" b="0" dirty="0">
              <a:solidFill>
                <a:schemeClr val="accent4"/>
              </a:solidFill>
              <a:latin typeface="Eras Bold ITC" pitchFamily="34" charset="0"/>
            </a:endParaRPr>
          </a:p>
        </p:txBody>
      </p:sp>
    </p:spTree>
  </p:cSld>
  <p:clrMapOvr>
    <a:masterClrMapping/>
  </p:clrMapOvr>
  <p:transition>
    <p:wheel spokes="8"/>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714356"/>
            <a:ext cx="8229600" cy="5292935"/>
          </a:xfrm>
        </p:spPr>
        <p:txBody>
          <a:bodyPr>
            <a:normAutofit/>
          </a:bodyPr>
          <a:lstStyle/>
          <a:p>
            <a:pPr algn="ctr">
              <a:buNone/>
            </a:pPr>
            <a:endParaRPr lang="es-EC" sz="7200" dirty="0" smtClean="0"/>
          </a:p>
          <a:p>
            <a:pPr algn="ctr">
              <a:buNone/>
            </a:pPr>
            <a:r>
              <a:rPr lang="es-EC" sz="7200" b="1" cap="all" dirty="0" smtClean="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latin typeface="StopD" pitchFamily="82" charset="0"/>
              </a:rPr>
              <a:t>GRACIAS POR SU ATENCIÓN</a:t>
            </a:r>
            <a:endParaRPr lang="es-EC" sz="7200" b="1" cap="all" dirty="0">
              <a:ln w="9000" cmpd="sng">
                <a:solidFill>
                  <a:schemeClr val="accent4">
                    <a:shade val="50000"/>
                    <a:satMod val="120000"/>
                  </a:schemeClr>
                </a:solidFill>
                <a:prstDash val="solid"/>
              </a:ln>
              <a:solidFill>
                <a:schemeClr val="accent1"/>
              </a:solidFill>
              <a:effectLst>
                <a:reflection blurRad="12700" stA="28000" endPos="45000" dist="1000" dir="5400000" sy="-100000" algn="bl" rotWithShape="0"/>
              </a:effectLst>
              <a:latin typeface="StopD" pitchFamily="82" charset="0"/>
            </a:endParaRPr>
          </a:p>
        </p:txBody>
      </p:sp>
    </p:spTree>
  </p:cSld>
  <p:clrMapOvr>
    <a:masterClrMapping/>
  </p:clrMapOvr>
  <p:transition>
    <p:wheel spokes="8"/>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357298"/>
            <a:ext cx="8229600" cy="4768865"/>
          </a:xfrm>
        </p:spPr>
        <p:txBody>
          <a:bodyPr>
            <a:normAutofit fontScale="92500" lnSpcReduction="10000"/>
          </a:bodyPr>
          <a:lstStyle/>
          <a:p>
            <a:pPr algn="just">
              <a:lnSpc>
                <a:spcPct val="150000"/>
              </a:lnSpc>
              <a:buNone/>
            </a:pPr>
            <a:r>
              <a:rPr lang="es-EC" sz="2400" b="1" dirty="0" smtClean="0">
                <a:latin typeface="Times New Roman" pitchFamily="18" charset="0"/>
                <a:cs typeface="Times New Roman" pitchFamily="18" charset="0"/>
              </a:rPr>
              <a:t>OBJETIVO </a:t>
            </a:r>
            <a:r>
              <a:rPr lang="es-EC" sz="2400" b="1" dirty="0">
                <a:latin typeface="Times New Roman" pitchFamily="18" charset="0"/>
                <a:cs typeface="Times New Roman" pitchFamily="18" charset="0"/>
              </a:rPr>
              <a:t>GENERAL:</a:t>
            </a:r>
            <a:endParaRPr lang="es-EC" sz="2400" dirty="0">
              <a:latin typeface="Times New Roman" pitchFamily="18" charset="0"/>
              <a:cs typeface="Times New Roman" pitchFamily="18" charset="0"/>
            </a:endParaRPr>
          </a:p>
          <a:p>
            <a:pPr algn="just">
              <a:lnSpc>
                <a:spcPct val="150000"/>
              </a:lnSpc>
            </a:pPr>
            <a:r>
              <a:rPr lang="es-EC" sz="2400" dirty="0" smtClean="0">
                <a:latin typeface="Times New Roman" pitchFamily="18" charset="0"/>
                <a:cs typeface="Times New Roman" pitchFamily="18" charset="0"/>
              </a:rPr>
              <a:t>Generar información relevante </a:t>
            </a:r>
            <a:r>
              <a:rPr lang="es-EC" sz="2400" dirty="0">
                <a:latin typeface="Times New Roman" pitchFamily="18" charset="0"/>
                <a:cs typeface="Times New Roman" pitchFamily="18" charset="0"/>
              </a:rPr>
              <a:t>con respecto a los mercados Financieros acerca su concepto, importancia, finalidad y su respectiva clasificación basada en referencias tanto bibliográficas como electrónicas concernientes al tema.</a:t>
            </a:r>
          </a:p>
          <a:p>
            <a:pPr algn="just">
              <a:lnSpc>
                <a:spcPct val="150000"/>
              </a:lnSpc>
              <a:buNone/>
            </a:pPr>
            <a:r>
              <a:rPr lang="es-EC" sz="2400" b="1" dirty="0">
                <a:latin typeface="Times New Roman" pitchFamily="18" charset="0"/>
                <a:cs typeface="Times New Roman" pitchFamily="18" charset="0"/>
              </a:rPr>
              <a:t>OBJETIVOS ESPECÍFICOS</a:t>
            </a:r>
            <a:endParaRPr lang="es-EC" sz="2400" dirty="0">
              <a:latin typeface="Times New Roman" pitchFamily="18" charset="0"/>
              <a:cs typeface="Times New Roman" pitchFamily="18" charset="0"/>
            </a:endParaRPr>
          </a:p>
          <a:p>
            <a:pPr lvl="0" algn="just">
              <a:lnSpc>
                <a:spcPct val="150000"/>
              </a:lnSpc>
            </a:pPr>
            <a:r>
              <a:rPr lang="es-ES" sz="2400" dirty="0">
                <a:latin typeface="Times New Roman" pitchFamily="18" charset="0"/>
                <a:cs typeface="Times New Roman" pitchFamily="18" charset="0"/>
              </a:rPr>
              <a:t>Recopilar información científica, resumir y analizar.</a:t>
            </a:r>
            <a:endParaRPr lang="es-EC" sz="2400" dirty="0">
              <a:latin typeface="Times New Roman" pitchFamily="18" charset="0"/>
              <a:cs typeface="Times New Roman" pitchFamily="18" charset="0"/>
            </a:endParaRPr>
          </a:p>
          <a:p>
            <a:pPr lvl="0" algn="just">
              <a:lnSpc>
                <a:spcPct val="150000"/>
              </a:lnSpc>
            </a:pPr>
            <a:r>
              <a:rPr lang="es-ES" sz="2400" dirty="0">
                <a:latin typeface="Times New Roman" pitchFamily="18" charset="0"/>
                <a:cs typeface="Times New Roman" pitchFamily="18" charset="0"/>
              </a:rPr>
              <a:t>Obtener amplios conocimientos acerca de los Mercados Financieros.</a:t>
            </a:r>
            <a:endParaRPr lang="es-EC" sz="2400" dirty="0">
              <a:latin typeface="Times New Roman" pitchFamily="18" charset="0"/>
              <a:cs typeface="Times New Roman" pitchFamily="18" charset="0"/>
            </a:endParaRPr>
          </a:p>
          <a:p>
            <a:pPr lvl="0" algn="just">
              <a:lnSpc>
                <a:spcPct val="150000"/>
              </a:lnSpc>
            </a:pPr>
            <a:r>
              <a:rPr lang="es-ES" sz="2400" dirty="0">
                <a:latin typeface="Times New Roman" pitchFamily="18" charset="0"/>
                <a:cs typeface="Times New Roman" pitchFamily="18" charset="0"/>
              </a:rPr>
              <a:t>Exponer a los compañeros de clase lo investigado.</a:t>
            </a:r>
            <a:endParaRPr lang="es-EC" sz="2400" dirty="0">
              <a:latin typeface="Times New Roman" pitchFamily="18" charset="0"/>
              <a:cs typeface="Times New Roman" pitchFamily="18" charset="0"/>
            </a:endParaRPr>
          </a:p>
          <a:p>
            <a:endParaRPr lang="es-EC" dirty="0"/>
          </a:p>
        </p:txBody>
      </p:sp>
      <p:sp>
        <p:nvSpPr>
          <p:cNvPr id="2" name="1 Título"/>
          <p:cNvSpPr>
            <a:spLocks noGrp="1"/>
          </p:cNvSpPr>
          <p:nvPr>
            <p:ph type="title"/>
          </p:nvPr>
        </p:nvSpPr>
        <p:spPr/>
        <p:txBody>
          <a:bodyPr>
            <a:normAutofit/>
          </a:bodyPr>
          <a:lstStyle/>
          <a:p>
            <a:r>
              <a:rPr lang="es-EC" sz="3600" dirty="0" smtClean="0">
                <a:solidFill>
                  <a:schemeClr val="accent1"/>
                </a:solidFill>
                <a:latin typeface="StopD" pitchFamily="82" charset="0"/>
                <a:cs typeface="Times New Roman" pitchFamily="18" charset="0"/>
              </a:rPr>
              <a:t>OBJETIVOS</a:t>
            </a:r>
            <a:endParaRPr lang="es-EC" sz="3600" dirty="0">
              <a:solidFill>
                <a:schemeClr val="accent1"/>
              </a:solidFill>
              <a:latin typeface="StopD" pitchFamily="82" charset="0"/>
              <a:cs typeface="Times New Roman" pitchFamily="18" charset="0"/>
            </a:endParaRPr>
          </a:p>
        </p:txBody>
      </p:sp>
    </p:spTree>
  </p:cSld>
  <p:clrMapOvr>
    <a:masterClrMapping/>
  </p:clrMapOvr>
  <p:transition>
    <p:wheel spokes="8"/>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4 Marcador de contenido"/>
          <p:cNvGraphicFramePr>
            <a:graphicFrameLocks noGrp="1"/>
          </p:cNvGraphicFramePr>
          <p:nvPr>
            <p:ph idx="1"/>
          </p:nvPr>
        </p:nvGraphicFramePr>
        <p:xfrm>
          <a:off x="428596" y="1571612"/>
          <a:ext cx="8229600" cy="37211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Título"/>
          <p:cNvSpPr>
            <a:spLocks noGrp="1"/>
          </p:cNvSpPr>
          <p:nvPr>
            <p:ph type="title"/>
          </p:nvPr>
        </p:nvSpPr>
        <p:spPr/>
        <p:txBody>
          <a:bodyPr>
            <a:normAutofit/>
          </a:bodyPr>
          <a:lstStyle/>
          <a:p>
            <a:pPr algn="ctr"/>
            <a:r>
              <a:rPr lang="es-EC" sz="3600" b="1" dirty="0" smtClean="0">
                <a:solidFill>
                  <a:srgbClr val="0070C0"/>
                </a:solidFill>
                <a:latin typeface="SymphonyUltraBlack" pitchFamily="34" charset="0"/>
                <a:cs typeface="Times New Roman" pitchFamily="18" charset="0"/>
              </a:rPr>
              <a:t>MERCADOS FINANCIEROS</a:t>
            </a:r>
            <a:endParaRPr lang="es-EC" sz="3600" b="1" dirty="0">
              <a:solidFill>
                <a:srgbClr val="0070C0"/>
              </a:solidFill>
              <a:latin typeface="SymphonyUltraBlack" pitchFamily="34" charset="0"/>
              <a:cs typeface="Times New Roman" pitchFamily="18" charset="0"/>
            </a:endParaRPr>
          </a:p>
        </p:txBody>
      </p:sp>
    </p:spTree>
  </p:cSld>
  <p:clrMapOvr>
    <a:masterClrMapping/>
  </p:clrMapOvr>
  <p:transition>
    <p:wheel spokes="8"/>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g_hi" descr="http://t1.gstatic.com/images?q=tbn:ANd9GcTxmGQTgKEpTUDKu2SaOrez-GEVqymwH_tF88b60ruY_kB21YYz">
            <a:hlinkClick r:id="rId2"/>
          </p:cNvPr>
          <p:cNvPicPr/>
          <p:nvPr/>
        </p:nvPicPr>
        <p:blipFill>
          <a:blip r:embed="rId3"/>
          <a:srcRect r="1960" b="2632"/>
          <a:stretch>
            <a:fillRect/>
          </a:stretch>
        </p:blipFill>
        <p:spPr bwMode="auto">
          <a:xfrm>
            <a:off x="5929322" y="3714752"/>
            <a:ext cx="2857520" cy="2643206"/>
          </a:xfrm>
          <a:prstGeom prst="rect">
            <a:avLst/>
          </a:prstGeom>
          <a:noFill/>
          <a:ln w="9525">
            <a:noFill/>
            <a:miter lim="800000"/>
            <a:headEnd/>
            <a:tailEnd/>
          </a:ln>
        </p:spPr>
      </p:pic>
      <p:sp>
        <p:nvSpPr>
          <p:cNvPr id="2" name="1 Marcador de contenido"/>
          <p:cNvSpPr>
            <a:spLocks noGrp="1"/>
          </p:cNvSpPr>
          <p:nvPr>
            <p:ph idx="1"/>
          </p:nvPr>
        </p:nvSpPr>
        <p:spPr>
          <a:xfrm>
            <a:off x="1071538" y="1785926"/>
            <a:ext cx="3929090" cy="3429023"/>
          </a:xfrm>
        </p:spPr>
        <p:txBody>
          <a:bodyPr>
            <a:normAutofit/>
          </a:bodyPr>
          <a:lstStyle/>
          <a:p>
            <a:pPr algn="just">
              <a:buNone/>
            </a:pPr>
            <a:r>
              <a:rPr lang="es-ES" sz="2200" dirty="0" smtClean="0"/>
              <a:t>    Los </a:t>
            </a:r>
            <a:r>
              <a:rPr lang="es-ES" sz="2200" dirty="0" smtClean="0"/>
              <a:t>mercados </a:t>
            </a:r>
            <a:r>
              <a:rPr lang="es-ES" sz="2200" dirty="0" smtClean="0"/>
              <a:t>financieros son </a:t>
            </a:r>
            <a:r>
              <a:rPr lang="es-ES" sz="2200" dirty="0" smtClean="0"/>
              <a:t>el ámbito de reunión de los individuos las corporaciones y las instituciones que o bien necesitan dinero o tienen dinero para prestarlo o invertirlo.</a:t>
            </a:r>
            <a:endParaRPr lang="es-EC" sz="2200" dirty="0" smtClean="0"/>
          </a:p>
          <a:p>
            <a:pPr>
              <a:buNone/>
            </a:pPr>
            <a:endParaRPr lang="es-EC" dirty="0" smtClean="0"/>
          </a:p>
          <a:p>
            <a:pPr>
              <a:buNone/>
            </a:pPr>
            <a:endParaRPr lang="es-EC" dirty="0"/>
          </a:p>
        </p:txBody>
      </p:sp>
      <p:sp>
        <p:nvSpPr>
          <p:cNvPr id="6" name="5 CuadroTexto"/>
          <p:cNvSpPr txBox="1"/>
          <p:nvPr/>
        </p:nvSpPr>
        <p:spPr>
          <a:xfrm>
            <a:off x="3143240" y="785794"/>
            <a:ext cx="3429024" cy="584775"/>
          </a:xfrm>
          <a:prstGeom prst="rect">
            <a:avLst/>
          </a:prstGeom>
          <a:noFill/>
        </p:spPr>
        <p:txBody>
          <a:bodyPr wrap="square" rtlCol="0">
            <a:spAutoFit/>
          </a:bodyPr>
          <a:lstStyle/>
          <a:p>
            <a:pPr algn="ctr"/>
            <a:r>
              <a:rPr lang="es-ES" sz="3200" dirty="0" smtClean="0">
                <a:solidFill>
                  <a:srgbClr val="666699"/>
                </a:solidFill>
                <a:latin typeface="Emblem" pitchFamily="34" charset="0"/>
              </a:rPr>
              <a:t>DEFINICIÒN</a:t>
            </a:r>
            <a:endParaRPr lang="es-ES" sz="3200" dirty="0">
              <a:solidFill>
                <a:srgbClr val="666699"/>
              </a:solidFill>
              <a:latin typeface="Emblem" pitchFamily="34" charset="0"/>
            </a:endParaRPr>
          </a:p>
        </p:txBody>
      </p:sp>
    </p:spTree>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481328"/>
            <a:ext cx="4757742" cy="4525963"/>
          </a:xfrm>
        </p:spPr>
        <p:txBody>
          <a:bodyPr>
            <a:normAutofit/>
          </a:bodyPr>
          <a:lstStyle/>
          <a:p>
            <a:pPr algn="just"/>
            <a:r>
              <a:rPr lang="es-EC" sz="2200" dirty="0" smtClean="0"/>
              <a:t>Los mercados financieros proporcionan a los individuos, a las empresas y a los gobiernos un medio a través del cual pueden modificar sus esquemas de consumo y de inversión en activos reales. El consumo actual se puede: incrementar sacrificando consumos futuros mediante la adquisición de fondos en los mercados financieros.</a:t>
            </a:r>
          </a:p>
          <a:p>
            <a:endParaRPr lang="es-EC" dirty="0"/>
          </a:p>
        </p:txBody>
      </p:sp>
      <p:sp>
        <p:nvSpPr>
          <p:cNvPr id="3" name="2 Título"/>
          <p:cNvSpPr>
            <a:spLocks noGrp="1"/>
          </p:cNvSpPr>
          <p:nvPr>
            <p:ph type="title"/>
          </p:nvPr>
        </p:nvSpPr>
        <p:spPr/>
        <p:txBody>
          <a:bodyPr>
            <a:normAutofit/>
          </a:bodyPr>
          <a:lstStyle/>
          <a:p>
            <a:pPr algn="ctr"/>
            <a:r>
              <a:rPr lang="es-EC" sz="3200" b="0" dirty="0" smtClean="0">
                <a:solidFill>
                  <a:srgbClr val="333399"/>
                </a:solidFill>
                <a:effectLst/>
                <a:latin typeface="Rockwell Extra Bold" pitchFamily="18" charset="0"/>
                <a:cs typeface="Times New Roman" pitchFamily="18" charset="0"/>
              </a:rPr>
              <a:t>IMPORTANCIA</a:t>
            </a:r>
            <a:endParaRPr lang="es-EC" sz="3200" b="0" dirty="0">
              <a:solidFill>
                <a:srgbClr val="333399"/>
              </a:solidFill>
              <a:effectLst/>
              <a:latin typeface="Rockwell Extra Bold" pitchFamily="18" charset="0"/>
              <a:cs typeface="Times New Roman" pitchFamily="18" charset="0"/>
            </a:endParaRPr>
          </a:p>
        </p:txBody>
      </p:sp>
      <p:pic>
        <p:nvPicPr>
          <p:cNvPr id="4" name="rg_hi" descr="http://t0.gstatic.com/images?q=tbn:ANd9GcRgWIuy-wBlJbSggO9cw_To7kuxrpAiFCDZC-AwvidL-geGizI2">
            <a:hlinkClick r:id="rId2"/>
          </p:cNvPr>
          <p:cNvPicPr/>
          <p:nvPr/>
        </p:nvPicPr>
        <p:blipFill>
          <a:blip r:embed="rId3"/>
          <a:srcRect/>
          <a:stretch>
            <a:fillRect/>
          </a:stretch>
        </p:blipFill>
        <p:spPr bwMode="auto">
          <a:xfrm>
            <a:off x="6215074" y="3857628"/>
            <a:ext cx="2500330" cy="2428892"/>
          </a:xfrm>
          <a:prstGeom prst="rect">
            <a:avLst/>
          </a:prstGeom>
          <a:noFill/>
          <a:ln w="9525">
            <a:noFill/>
            <a:miter lim="800000"/>
            <a:headEnd/>
            <a:tailEnd/>
          </a:ln>
        </p:spPr>
      </p:pic>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286116" y="1428736"/>
            <a:ext cx="5257808" cy="4572032"/>
          </a:xfrm>
        </p:spPr>
        <p:txBody>
          <a:bodyPr>
            <a:noAutofit/>
          </a:bodyPr>
          <a:lstStyle/>
          <a:p>
            <a:pPr lvl="0" algn="just">
              <a:lnSpc>
                <a:spcPct val="150000"/>
              </a:lnSpc>
            </a:pPr>
            <a:r>
              <a:rPr lang="es-ES" sz="2200" dirty="0" smtClean="0"/>
              <a:t>Facilitar la puesta en contacto de los demandantes de fondos con los oferentes de fondos, es decir, poner en contacto a los agentes que intervienen en los mercados financieros. </a:t>
            </a:r>
            <a:endParaRPr lang="es-EC" sz="2200" dirty="0" smtClean="0"/>
          </a:p>
          <a:p>
            <a:pPr lvl="0" algn="just">
              <a:lnSpc>
                <a:spcPct val="150000"/>
              </a:lnSpc>
            </a:pPr>
            <a:r>
              <a:rPr lang="es-ES" sz="2200" dirty="0" smtClean="0"/>
              <a:t>La determinación del precio de los activos financieros.</a:t>
            </a:r>
            <a:endParaRPr lang="es-EC" sz="2200" dirty="0" smtClean="0"/>
          </a:p>
          <a:p>
            <a:pPr lvl="0" algn="just">
              <a:lnSpc>
                <a:spcPct val="150000"/>
              </a:lnSpc>
            </a:pPr>
            <a:r>
              <a:rPr lang="es-ES" sz="2200" dirty="0" smtClean="0"/>
              <a:t>Dotar de liquidez a los activos financieros.</a:t>
            </a:r>
            <a:endParaRPr lang="es-EC" sz="2200" dirty="0" smtClean="0"/>
          </a:p>
        </p:txBody>
      </p:sp>
      <p:sp>
        <p:nvSpPr>
          <p:cNvPr id="3" name="2 Título"/>
          <p:cNvSpPr>
            <a:spLocks noGrp="1"/>
          </p:cNvSpPr>
          <p:nvPr>
            <p:ph type="title"/>
          </p:nvPr>
        </p:nvSpPr>
        <p:spPr/>
        <p:txBody>
          <a:bodyPr>
            <a:normAutofit/>
          </a:bodyPr>
          <a:lstStyle/>
          <a:p>
            <a:pPr algn="ctr"/>
            <a:r>
              <a:rPr lang="es-EC" sz="3600" dirty="0" smtClean="0">
                <a:solidFill>
                  <a:srgbClr val="FFFF99"/>
                </a:solidFill>
                <a:latin typeface="Berlin Sans FB Demi" pitchFamily="34" charset="0"/>
              </a:rPr>
              <a:t>FUNCIONES</a:t>
            </a:r>
            <a:endParaRPr lang="es-EC" sz="3600" dirty="0">
              <a:solidFill>
                <a:srgbClr val="FFFF99"/>
              </a:solidFill>
              <a:latin typeface="Berlin Sans FB Demi" pitchFamily="34" charset="0"/>
            </a:endParaRPr>
          </a:p>
        </p:txBody>
      </p:sp>
      <p:pic>
        <p:nvPicPr>
          <p:cNvPr id="4" name="rg_hi" descr="http://t1.gstatic.com/images?q=tbn:ANd9GcS_yjXHzvQkdQ3so3i4Jtsc7_34pBhatO6BGk5scKYcTH53rzYY">
            <a:hlinkClick r:id="rId2"/>
          </p:cNvPr>
          <p:cNvPicPr/>
          <p:nvPr/>
        </p:nvPicPr>
        <p:blipFill>
          <a:blip r:embed="rId3"/>
          <a:srcRect/>
          <a:stretch>
            <a:fillRect/>
          </a:stretch>
        </p:blipFill>
        <p:spPr bwMode="auto">
          <a:xfrm>
            <a:off x="642910" y="2071678"/>
            <a:ext cx="2428892" cy="2786082"/>
          </a:xfrm>
          <a:prstGeom prst="rect">
            <a:avLst/>
          </a:prstGeom>
          <a:noFill/>
          <a:ln w="9525">
            <a:noFill/>
            <a:miter lim="800000"/>
            <a:headEnd/>
            <a:tailEnd/>
          </a:ln>
        </p:spPr>
      </p:pic>
    </p:spTree>
  </p:cSld>
  <p:clrMapOvr>
    <a:masterClrMapping/>
  </p:clrMapOvr>
  <p:transition>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214422"/>
            <a:ext cx="5257808" cy="4857783"/>
          </a:xfrm>
        </p:spPr>
        <p:txBody>
          <a:bodyPr>
            <a:normAutofit/>
          </a:bodyPr>
          <a:lstStyle/>
          <a:p>
            <a:pPr algn="just"/>
            <a:r>
              <a:rPr lang="es-ES" sz="2200" dirty="0" smtClean="0"/>
              <a:t>La finalidad del mercado financiero es poner en contacto ofertantes y demandantes de fondos, y determinar los precios justos de los diferentes activos financieros.</a:t>
            </a:r>
            <a:endParaRPr lang="es-EC" sz="2200" dirty="0" smtClean="0"/>
          </a:p>
          <a:p>
            <a:pPr algn="just"/>
            <a:r>
              <a:rPr lang="es-ES" sz="2200" dirty="0" smtClean="0"/>
              <a:t>Es que los costes de transacción sea el menor posible. Pero debemos insistir en que la finalidad principal es determinar el precio justo del activo financiero, ello dependerá de las características del mercado financiero.</a:t>
            </a:r>
            <a:endParaRPr lang="es-EC" sz="2200" dirty="0" smtClean="0"/>
          </a:p>
          <a:p>
            <a:endParaRPr lang="es-EC" dirty="0"/>
          </a:p>
        </p:txBody>
      </p:sp>
      <p:sp>
        <p:nvSpPr>
          <p:cNvPr id="3" name="2 Título"/>
          <p:cNvSpPr>
            <a:spLocks noGrp="1"/>
          </p:cNvSpPr>
          <p:nvPr>
            <p:ph type="title"/>
          </p:nvPr>
        </p:nvSpPr>
        <p:spPr/>
        <p:txBody>
          <a:bodyPr>
            <a:normAutofit/>
          </a:bodyPr>
          <a:lstStyle/>
          <a:p>
            <a:pPr algn="ctr"/>
            <a:r>
              <a:rPr lang="es-EC" sz="3200" dirty="0" smtClean="0">
                <a:solidFill>
                  <a:srgbClr val="FF3300"/>
                </a:solidFill>
                <a:latin typeface="Times New Roman" pitchFamily="18" charset="0"/>
                <a:cs typeface="Times New Roman" pitchFamily="18" charset="0"/>
              </a:rPr>
              <a:t>FINALIDAD</a:t>
            </a:r>
            <a:endParaRPr lang="es-EC" sz="3200" dirty="0">
              <a:solidFill>
                <a:srgbClr val="FF3300"/>
              </a:solidFill>
              <a:latin typeface="Times New Roman" pitchFamily="18" charset="0"/>
              <a:cs typeface="Times New Roman" pitchFamily="18" charset="0"/>
            </a:endParaRPr>
          </a:p>
        </p:txBody>
      </p:sp>
      <p:pic>
        <p:nvPicPr>
          <p:cNvPr id="4" name="rg_hi" descr="http://t2.gstatic.com/images?q=tbn:ANd9GcS3WFj2BLcKENjp1eq-xv1HM-TwPnF1vZOfzTjMfqhnbQCMrj7UzQ">
            <a:hlinkClick r:id="rId2"/>
          </p:cNvPr>
          <p:cNvPicPr/>
          <p:nvPr/>
        </p:nvPicPr>
        <p:blipFill>
          <a:blip r:embed="rId3"/>
          <a:srcRect/>
          <a:stretch>
            <a:fillRect/>
          </a:stretch>
        </p:blipFill>
        <p:spPr bwMode="auto">
          <a:xfrm>
            <a:off x="6357950" y="4143380"/>
            <a:ext cx="2286000" cy="1619250"/>
          </a:xfrm>
          <a:prstGeom prst="rect">
            <a:avLst/>
          </a:prstGeom>
          <a:noFill/>
          <a:ln w="9525">
            <a:noFill/>
            <a:miter lim="800000"/>
            <a:headEnd/>
            <a:tailEnd/>
          </a:ln>
        </p:spPr>
      </p:pic>
      <p:pic>
        <p:nvPicPr>
          <p:cNvPr id="6146" name="Picture 2" descr="http://t3.gstatic.com/images?q=tbn:ANd9GcRe9wFI0DfDOFnLmyBwCimPJnAoaCU-ryC4eRgzE0k7fphISDRE"/>
          <p:cNvPicPr>
            <a:picLocks noChangeAspect="1" noChangeArrowheads="1"/>
          </p:cNvPicPr>
          <p:nvPr/>
        </p:nvPicPr>
        <p:blipFill>
          <a:blip r:embed="rId4"/>
          <a:srcRect/>
          <a:stretch>
            <a:fillRect/>
          </a:stretch>
        </p:blipFill>
        <p:spPr bwMode="auto">
          <a:xfrm>
            <a:off x="6143636" y="1357298"/>
            <a:ext cx="2324100" cy="2143140"/>
          </a:xfrm>
          <a:prstGeom prst="rect">
            <a:avLst/>
          </a:prstGeom>
          <a:noFill/>
        </p:spPr>
      </p:pic>
    </p:spTree>
  </p:cSld>
  <p:clrMapOvr>
    <a:masterClrMapping/>
  </p:clrMapOvr>
  <p:transition>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57200" y="1357298"/>
            <a:ext cx="8229600" cy="4714908"/>
          </a:xfrm>
        </p:spPr>
        <p:txBody>
          <a:bodyPr>
            <a:normAutofit/>
          </a:bodyPr>
          <a:lstStyle/>
          <a:p>
            <a:r>
              <a:rPr lang="es-EC" sz="2200" b="1" dirty="0" smtClean="0"/>
              <a:t>1. </a:t>
            </a:r>
            <a:r>
              <a:rPr lang="es-EC" sz="2200" b="1" dirty="0" smtClean="0"/>
              <a:t>POR EL TIPO DE DERECHO</a:t>
            </a:r>
          </a:p>
          <a:p>
            <a:pPr>
              <a:buNone/>
            </a:pPr>
            <a:endParaRPr lang="es-EC" sz="2200" dirty="0"/>
          </a:p>
        </p:txBody>
      </p:sp>
      <p:sp>
        <p:nvSpPr>
          <p:cNvPr id="3" name="2 Título"/>
          <p:cNvSpPr>
            <a:spLocks noGrp="1"/>
          </p:cNvSpPr>
          <p:nvPr>
            <p:ph type="title"/>
          </p:nvPr>
        </p:nvSpPr>
        <p:spPr/>
        <p:txBody>
          <a:bodyPr>
            <a:normAutofit/>
          </a:bodyPr>
          <a:lstStyle/>
          <a:p>
            <a:pPr algn="ctr"/>
            <a:r>
              <a:rPr lang="es-EC" sz="3200" dirty="0" smtClean="0">
                <a:solidFill>
                  <a:srgbClr val="FF5050"/>
                </a:solidFill>
                <a:latin typeface="CargoD" pitchFamily="82" charset="0"/>
              </a:rPr>
              <a:t>CLASIFICACIÓN</a:t>
            </a:r>
            <a:endParaRPr lang="es-EC" sz="3200" dirty="0">
              <a:solidFill>
                <a:srgbClr val="FF5050"/>
              </a:solidFill>
              <a:latin typeface="CargoD" pitchFamily="82" charset="0"/>
            </a:endParaRPr>
          </a:p>
        </p:txBody>
      </p:sp>
      <p:graphicFrame>
        <p:nvGraphicFramePr>
          <p:cNvPr id="6" name="5 Diagrama"/>
          <p:cNvGraphicFramePr/>
          <p:nvPr/>
        </p:nvGraphicFramePr>
        <p:xfrm>
          <a:off x="1071538" y="2071678"/>
          <a:ext cx="6929486" cy="2857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rg_hi" descr="http://t2.gstatic.com/images?q=tbn:ANd9GcQLqd-lQ9qdfXJi4NCFNgw3-AYAFo7MYqsT1DY10R4NJiKxV1mu4g">
            <a:hlinkClick r:id="rId6"/>
          </p:cNvPr>
          <p:cNvPicPr/>
          <p:nvPr/>
        </p:nvPicPr>
        <p:blipFill>
          <a:blip r:embed="rId7"/>
          <a:srcRect/>
          <a:stretch>
            <a:fillRect/>
          </a:stretch>
        </p:blipFill>
        <p:spPr bwMode="auto">
          <a:xfrm>
            <a:off x="3571868" y="4643446"/>
            <a:ext cx="2447925" cy="1962150"/>
          </a:xfrm>
          <a:prstGeom prst="rect">
            <a:avLst/>
          </a:prstGeom>
          <a:noFill/>
          <a:ln w="9525">
            <a:noFill/>
            <a:miter lim="800000"/>
            <a:headEnd/>
            <a:tailEnd/>
          </a:ln>
        </p:spPr>
      </p:pic>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71472" y="1142984"/>
            <a:ext cx="8229600" cy="1143000"/>
          </a:xfrm>
        </p:spPr>
        <p:txBody>
          <a:bodyPr>
            <a:normAutofit/>
          </a:bodyPr>
          <a:lstStyle/>
          <a:p>
            <a:pPr algn="just"/>
            <a:r>
              <a:rPr lang="es-EC" sz="2200" dirty="0" smtClean="0">
                <a:solidFill>
                  <a:schemeClr val="tx1"/>
                </a:solidFill>
                <a:latin typeface="+mn-lt"/>
              </a:rPr>
              <a:t>2. POR LA FORMA DE ORGANIZACIÓN</a:t>
            </a:r>
            <a:endParaRPr lang="es-EC" sz="2200" dirty="0">
              <a:solidFill>
                <a:schemeClr val="tx1"/>
              </a:solidFill>
              <a:latin typeface="+mn-lt"/>
            </a:endParaRPr>
          </a:p>
        </p:txBody>
      </p:sp>
      <p:graphicFrame>
        <p:nvGraphicFramePr>
          <p:cNvPr id="4" name="3 Marcador de contenido"/>
          <p:cNvGraphicFramePr>
            <a:graphicFrameLocks noGrp="1"/>
          </p:cNvGraphicFramePr>
          <p:nvPr>
            <p:ph idx="1"/>
          </p:nvPr>
        </p:nvGraphicFramePr>
        <p:xfrm>
          <a:off x="928662" y="1928802"/>
          <a:ext cx="7286676" cy="3286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lásico de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263</TotalTime>
  <Words>468</Words>
  <Application>Microsoft Office PowerPoint</Application>
  <PresentationFormat>Presentación en pantalla (4:3)</PresentationFormat>
  <Paragraphs>49</Paragraphs>
  <Slides>14</Slides>
  <Notes>0</Notes>
  <HiddenSlides>0</HiddenSlides>
  <MMClips>0</MMClips>
  <ScaleCrop>false</ScaleCrop>
  <HeadingPairs>
    <vt:vector size="4" baseType="variant">
      <vt:variant>
        <vt:lpstr>Tema</vt:lpstr>
      </vt:variant>
      <vt:variant>
        <vt:i4>1</vt:i4>
      </vt:variant>
      <vt:variant>
        <vt:lpstr>Títulos de diapositiva</vt:lpstr>
      </vt:variant>
      <vt:variant>
        <vt:i4>14</vt:i4>
      </vt:variant>
    </vt:vector>
  </HeadingPairs>
  <TitlesOfParts>
    <vt:vector size="15" baseType="lpstr">
      <vt:lpstr>Concurrencia</vt:lpstr>
      <vt:lpstr>Diapositiva 1</vt:lpstr>
      <vt:lpstr>OBJETIVOS</vt:lpstr>
      <vt:lpstr>MERCADOS FINANCIEROS</vt:lpstr>
      <vt:lpstr>Diapositiva 4</vt:lpstr>
      <vt:lpstr>IMPORTANCIA</vt:lpstr>
      <vt:lpstr>FUNCIONES</vt:lpstr>
      <vt:lpstr>FINALIDAD</vt:lpstr>
      <vt:lpstr>CLASIFICACIÓN</vt:lpstr>
      <vt:lpstr>2. POR LA FORMA DE ORGANIZACIÓN</vt:lpstr>
      <vt:lpstr>3. DE ACUERDO AL INTERMEDIARIO </vt:lpstr>
      <vt:lpstr>4. INTEGRACIÓN DE LOS MERCADOS FINANCIEROS</vt:lpstr>
      <vt:lpstr>CONCLUSIONES </vt:lpstr>
      <vt:lpstr>RECOMENDACIONES</vt:lpstr>
      <vt:lpstr>Diapositiva 14</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Universidad Regional Autónoma de los Andes  “UNIANDES”    Facultad de Sistemas Mercantiles Contabilidad y Auditoría TEMA: MERCADOS FINANCIEROS Integrantes: Pozo Diana         Tello Verónica                                 Vizcaíno Mariela Ing. Danny Sandoval Quinto Nivel 2012</dc:title>
  <dc:creator>juan</dc:creator>
  <cp:lastModifiedBy>USER</cp:lastModifiedBy>
  <cp:revision>22</cp:revision>
  <dcterms:created xsi:type="dcterms:W3CDTF">2012-10-25T17:58:34Z</dcterms:created>
  <dcterms:modified xsi:type="dcterms:W3CDTF">2002-01-01T11:38:49Z</dcterms:modified>
</cp:coreProperties>
</file>